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28"/>
  </p:notesMasterIdLst>
  <p:handoutMasterIdLst>
    <p:handoutMasterId r:id="rId29"/>
  </p:handoutMasterIdLst>
  <p:sldIdLst>
    <p:sldId id="603" r:id="rId8"/>
    <p:sldId id="2340" r:id="rId9"/>
    <p:sldId id="739" r:id="rId10"/>
    <p:sldId id="2536" r:id="rId11"/>
    <p:sldId id="2538" r:id="rId12"/>
    <p:sldId id="2565" r:id="rId13"/>
    <p:sldId id="2535" r:id="rId14"/>
    <p:sldId id="2569" r:id="rId15"/>
    <p:sldId id="2567" r:id="rId16"/>
    <p:sldId id="2570" r:id="rId17"/>
    <p:sldId id="2571" r:id="rId18"/>
    <p:sldId id="2566" r:id="rId19"/>
    <p:sldId id="2537" r:id="rId20"/>
    <p:sldId id="2496" r:id="rId21"/>
    <p:sldId id="2568" r:id="rId22"/>
    <p:sldId id="2517" r:id="rId23"/>
    <p:sldId id="2497" r:id="rId24"/>
    <p:sldId id="2470" r:id="rId25"/>
    <p:sldId id="2564" r:id="rId26"/>
    <p:sldId id="582" r:id="rId27"/>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BA36"/>
    <a:srgbClr val="1D1D1A"/>
    <a:srgbClr val="221815"/>
    <a:srgbClr val="91A2BF"/>
    <a:srgbClr val="595757"/>
    <a:srgbClr val="E4EBEA"/>
    <a:srgbClr val="C00000"/>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autoAdjust="0"/>
    <p:restoredTop sz="96291" autoAdjust="0"/>
  </p:normalViewPr>
  <p:slideViewPr>
    <p:cSldViewPr snapToGrid="0" snapToObjects="1">
      <p:cViewPr varScale="1">
        <p:scale>
          <a:sx n="122" d="100"/>
          <a:sy n="122" d="100"/>
        </p:scale>
        <p:origin x="280"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2/2/24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3488571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0799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hyperlink" Target="https://chenzomi12.github.io/"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s://chenzomi12.github.io/"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8.png"/><Relationship Id="rId5" Type="http://schemas.openxmlformats.org/officeDocument/2006/relationships/slideLayout" Target="../slideLayouts/slideLayout20.xml"/><Relationship Id="rId10"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7.xml"/><Relationship Id="rId7" Type="http://schemas.openxmlformats.org/officeDocument/2006/relationships/image" Target="../media/image1.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1.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2.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2024/2/2</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 id="2147483981" r:id="rId5"/>
    <p:sldLayoutId id="2147483982"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8" Type="http://schemas.openxmlformats.org/officeDocument/2006/relationships/hyperlink" Target="https://js.langchain.com/docs/" TargetMode="External"/><Relationship Id="rId13" Type="http://schemas.openxmlformats.org/officeDocument/2006/relationships/hyperlink" Target="https://www.pinecone.io/learn/series/faiss/faiss-tutorial/" TargetMode="External"/><Relationship Id="rId18" Type="http://schemas.openxmlformats.org/officeDocument/2006/relationships/hyperlink" Target="https://www.pinecone.io/" TargetMode="External"/><Relationship Id="rId3" Type="http://schemas.openxmlformats.org/officeDocument/2006/relationships/hyperlink" Target="https://www.bilibili.com/video/BV1BM4y177Dk" TargetMode="External"/><Relationship Id="rId21" Type="http://schemas.openxmlformats.org/officeDocument/2006/relationships/hyperlink" Target="https://github.com/weaviate/weaviate" TargetMode="External"/><Relationship Id="rId7" Type="http://schemas.openxmlformats.org/officeDocument/2006/relationships/hyperlink" Target="https://www.anthropic.com/index/100k-context-windows" TargetMode="External"/><Relationship Id="rId12" Type="http://schemas.openxmlformats.org/officeDocument/2006/relationships/hyperlink" Target="https://www.youtube.com/watch?v=QvKMwLjdK-s&amp;t=168s&amp;ab_channel=JamesBriggs" TargetMode="External"/><Relationship Id="rId17" Type="http://schemas.openxmlformats.org/officeDocument/2006/relationships/hyperlink" Target="https://github.com/milvus-io/milvus" TargetMode="External"/><Relationship Id="rId2" Type="http://schemas.openxmlformats.org/officeDocument/2006/relationships/hyperlink" Target="https://www.bilibili.com/video/BV11a4y1c7SW" TargetMode="External"/><Relationship Id="rId16" Type="http://schemas.openxmlformats.org/officeDocument/2006/relationships/hyperlink" Target="https://github.com/chroma-core/chroma" TargetMode="External"/><Relationship Id="rId20" Type="http://schemas.openxmlformats.org/officeDocument/2006/relationships/hyperlink" Target="https://github.com/typesense/typesense" TargetMode="External"/><Relationship Id="rId1" Type="http://schemas.openxmlformats.org/officeDocument/2006/relationships/slideLayout" Target="../slideLayouts/slideLayout27.xml"/><Relationship Id="rId6" Type="http://schemas.openxmlformats.org/officeDocument/2006/relationships/hyperlink" Target="https://github.com/guangzhengli/vectorhub" TargetMode="External"/><Relationship Id="rId11" Type="http://schemas.openxmlformats.org/officeDocument/2006/relationships/hyperlink" Target="https://www.pinecone.io/learn/series/faiss/locality-sensitive-hashing-random-projection/" TargetMode="External"/><Relationship Id="rId5" Type="http://schemas.openxmlformats.org/officeDocument/2006/relationships/hyperlink" Target="https://github.com/guangzhengli/ChatFiles" TargetMode="External"/><Relationship Id="rId15" Type="http://schemas.openxmlformats.org/officeDocument/2006/relationships/hyperlink" Target="https://www.pinecone.io/learn/vector-similarity/" TargetMode="External"/><Relationship Id="rId23" Type="http://schemas.openxmlformats.org/officeDocument/2006/relationships/hyperlink" Target="https://github.com/pgvector/pgvector" TargetMode="External"/><Relationship Id="rId10" Type="http://schemas.openxmlformats.org/officeDocument/2006/relationships/hyperlink" Target="https://www.pinecone.io/learn/series/faiss/product-quantization/" TargetMode="External"/><Relationship Id="rId19" Type="http://schemas.openxmlformats.org/officeDocument/2006/relationships/hyperlink" Target="https://github.com/qdrant/qdrant" TargetMode="External"/><Relationship Id="rId4" Type="http://schemas.openxmlformats.org/officeDocument/2006/relationships/hyperlink" Target="https://www.pinecone.io/learn/vector-database/" TargetMode="External"/><Relationship Id="rId9" Type="http://schemas.openxmlformats.org/officeDocument/2006/relationships/hyperlink" Target="https://www.pinecone.io/learn/series/faiss/locality-sensitive-hashing/" TargetMode="External"/><Relationship Id="rId14" Type="http://schemas.openxmlformats.org/officeDocument/2006/relationships/hyperlink" Target="https://www.youtube.com/watch?v=sKyvsdEv6rk&amp;ab_channel=JamesBriggs" TargetMode="External"/><Relationship Id="rId22" Type="http://schemas.openxmlformats.org/officeDocument/2006/relationships/hyperlink" Target="https://redis.io/docs/interact/search-and-query/"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502E5F6-D6FB-844E-B3D8-D9CF5323BEE6}"/>
              </a:ext>
            </a:extLst>
          </p:cNvPr>
          <p:cNvPicPr>
            <a:picLocks noChangeAspect="1"/>
          </p:cNvPicPr>
          <p:nvPr/>
        </p:nvPicPr>
        <p:blipFill>
          <a:blip r:embed="rId3"/>
          <a:stretch>
            <a:fillRect/>
          </a:stretch>
        </p:blipFill>
        <p:spPr>
          <a:xfrm>
            <a:off x="2381" y="0"/>
            <a:ext cx="12192000" cy="6858000"/>
          </a:xfrm>
          <a:prstGeom prst="rect">
            <a:avLst/>
          </a:prstGeom>
        </p:spPr>
      </p:pic>
      <p:sp>
        <p:nvSpPr>
          <p:cNvPr id="4" name="矩形 3">
            <a:extLst>
              <a:ext uri="{FF2B5EF4-FFF2-40B4-BE49-F238E27FC236}">
                <a16:creationId xmlns:a16="http://schemas.microsoft.com/office/drawing/2014/main" id="{D9AF9D07-1819-0D4C-806D-91F452DC89CF}"/>
              </a:ext>
            </a:extLst>
          </p:cNvPr>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bg1"/>
              </a:solidFill>
            </a:endParaRPr>
          </a:p>
        </p:txBody>
      </p:sp>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817254" y="4448874"/>
            <a:ext cx="2378228" cy="643926"/>
          </a:xfrm>
          <a:prstGeom prst="rect">
            <a:avLst/>
          </a:prstGeom>
          <a:noFill/>
        </p:spPr>
        <p:txBody>
          <a:bodyPr anchor="ctr"/>
          <a:lstStyle/>
          <a:p>
            <a:pPr marL="0" indent="0">
              <a:buNone/>
            </a:pPr>
            <a:r>
              <a:rPr lang="en-US" altLang="zh-CN" sz="4800" dirty="0">
                <a:solidFill>
                  <a:schemeClr val="bg1"/>
                </a:solidFill>
                <a:latin typeface="ACGN-MiaoGB-Flash" panose="02020300000000000000" pitchFamily="18" charset="-122"/>
                <a:ea typeface="ACGN-MiaoGB-Flash" panose="02020300000000000000" pitchFamily="18" charset="-122"/>
              </a:rPr>
              <a:t>ZOMI</a:t>
            </a:r>
            <a:endParaRPr lang="zh-CN" altLang="en-US" sz="4800" dirty="0">
              <a:solidFill>
                <a:schemeClr val="bg1"/>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2696" y="4486280"/>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1112853"/>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000" kern="0" dirty="0">
                <a:solidFill>
                  <a:schemeClr val="bg1"/>
                </a:solidFill>
                <a:latin typeface="Gill Sans MT" panose="020B0502020104020203" pitchFamily="34" charset="0"/>
                <a:ea typeface="+mj-ea"/>
              </a:rPr>
              <a:t>大模型系列 </a:t>
            </a:r>
            <a:r>
              <a:rPr lang="en-US" altLang="zh-CN" sz="4000" kern="0" dirty="0">
                <a:solidFill>
                  <a:schemeClr val="bg1"/>
                </a:solidFill>
                <a:latin typeface="Gill Sans MT" panose="020B0502020104020203" pitchFamily="34" charset="0"/>
                <a:ea typeface="+mj-ea"/>
              </a:rPr>
              <a:t>–</a:t>
            </a:r>
            <a:r>
              <a:rPr lang="zh-CN" altLang="en-US" sz="4000" kern="0" dirty="0">
                <a:solidFill>
                  <a:schemeClr val="bg1"/>
                </a:solidFill>
                <a:latin typeface="Gill Sans MT" panose="020B0502020104020203" pitchFamily="34" charset="0"/>
                <a:ea typeface="+mj-ea"/>
              </a:rPr>
              <a:t> 数据处理</a:t>
            </a:r>
            <a:endParaRPr lang="zh-CN" altLang="en-US" sz="6600" kern="0" dirty="0">
              <a:solidFill>
                <a:schemeClr val="bg1"/>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852696" y="2153972"/>
            <a:ext cx="11171138" cy="200296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11500" kern="0" dirty="0">
                <a:solidFill>
                  <a:schemeClr val="bg1"/>
                </a:solidFill>
                <a:latin typeface="Gill Sans MT" panose="020B0502020104020203" pitchFamily="34" charset="0"/>
                <a:ea typeface="+mj-ea"/>
              </a:rPr>
              <a:t>向量数据库比较</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6E742C0-A925-A942-9CB8-D85C0919C76D}"/>
              </a:ext>
            </a:extLst>
          </p:cNvPr>
          <p:cNvSpPr>
            <a:spLocks noGrp="1"/>
          </p:cNvSpPr>
          <p:nvPr>
            <p:ph type="title"/>
          </p:nvPr>
        </p:nvSpPr>
        <p:spPr/>
        <p:txBody>
          <a:bodyPr/>
          <a:lstStyle/>
          <a:p>
            <a:r>
              <a:rPr lang="zh-CN" altLang="en-US" dirty="0"/>
              <a:t>开源与商业化产品</a:t>
            </a:r>
          </a:p>
        </p:txBody>
      </p:sp>
      <p:sp>
        <p:nvSpPr>
          <p:cNvPr id="5" name="内容占位符 4">
            <a:extLst>
              <a:ext uri="{FF2B5EF4-FFF2-40B4-BE49-F238E27FC236}">
                <a16:creationId xmlns:a16="http://schemas.microsoft.com/office/drawing/2014/main" id="{03312809-9799-8548-B7E9-395459B1A651}"/>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8D855C15-5627-3644-BFD5-9EBA9F90DF12}"/>
              </a:ext>
            </a:extLst>
          </p:cNvPr>
          <p:cNvPicPr>
            <a:picLocks noChangeAspect="1"/>
          </p:cNvPicPr>
          <p:nvPr/>
        </p:nvPicPr>
        <p:blipFill>
          <a:blip r:embed="rId2"/>
          <a:stretch>
            <a:fillRect/>
          </a:stretch>
        </p:blipFill>
        <p:spPr>
          <a:xfrm>
            <a:off x="2676371" y="2101959"/>
            <a:ext cx="6858000" cy="3784600"/>
          </a:xfrm>
          <a:prstGeom prst="rect">
            <a:avLst/>
          </a:prstGeom>
        </p:spPr>
      </p:pic>
    </p:spTree>
    <p:extLst>
      <p:ext uri="{BB962C8B-B14F-4D97-AF65-F5344CB8AC3E}">
        <p14:creationId xmlns:p14="http://schemas.microsoft.com/office/powerpoint/2010/main" val="1605326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BC3281A-567F-C54F-ABE1-5856BC91440A}"/>
              </a:ext>
            </a:extLst>
          </p:cNvPr>
          <p:cNvSpPr>
            <a:spLocks noGrp="1"/>
          </p:cNvSpPr>
          <p:nvPr>
            <p:ph type="title"/>
          </p:nvPr>
        </p:nvSpPr>
        <p:spPr/>
        <p:txBody>
          <a:bodyPr/>
          <a:lstStyle/>
          <a:p>
            <a:r>
              <a:rPr lang="zh-CN" altLang="en-US" dirty="0"/>
              <a:t>性能指标项</a:t>
            </a:r>
          </a:p>
        </p:txBody>
      </p:sp>
      <p:sp>
        <p:nvSpPr>
          <p:cNvPr id="5" name="内容占位符 4">
            <a:extLst>
              <a:ext uri="{FF2B5EF4-FFF2-40B4-BE49-F238E27FC236}">
                <a16:creationId xmlns:a16="http://schemas.microsoft.com/office/drawing/2014/main" id="{1E487D68-1FE9-4944-B1A5-B277BA812AAD}"/>
              </a:ext>
            </a:extLst>
          </p:cNvPr>
          <p:cNvSpPr>
            <a:spLocks noGrp="1"/>
          </p:cNvSpPr>
          <p:nvPr>
            <p:ph sz="half" idx="1"/>
          </p:nvPr>
        </p:nvSpPr>
        <p:spPr>
          <a:xfrm>
            <a:off x="623636" y="1360170"/>
            <a:ext cx="2813248" cy="4994910"/>
          </a:xfrm>
        </p:spPr>
        <p:txBody>
          <a:bodyPr anchor="ctr"/>
          <a:lstStyle/>
          <a:p>
            <a:r>
              <a:rPr lang="zh-CN" altLang="en-US" dirty="0"/>
              <a:t>插入速度更重要，还是查询速度更重要？</a:t>
            </a:r>
            <a:endParaRPr lang="en-US" altLang="zh-CN" dirty="0"/>
          </a:p>
          <a:p>
            <a:endParaRPr lang="en-US" altLang="zh-CN" dirty="0"/>
          </a:p>
          <a:p>
            <a:r>
              <a:rPr lang="zh-CN" altLang="en-US" dirty="0"/>
              <a:t>应用是否满足业务查询时的延迟？</a:t>
            </a:r>
            <a:endParaRPr lang="en-US" altLang="zh-CN" dirty="0"/>
          </a:p>
          <a:p>
            <a:endParaRPr lang="en-US" altLang="zh-CN" dirty="0"/>
          </a:p>
          <a:p>
            <a:r>
              <a:rPr lang="zh-CN" altLang="en-US" dirty="0"/>
              <a:t>如何在召回率和延迟间作取舍？</a:t>
            </a:r>
          </a:p>
        </p:txBody>
      </p:sp>
      <p:pic>
        <p:nvPicPr>
          <p:cNvPr id="6" name="图片 5">
            <a:extLst>
              <a:ext uri="{FF2B5EF4-FFF2-40B4-BE49-F238E27FC236}">
                <a16:creationId xmlns:a16="http://schemas.microsoft.com/office/drawing/2014/main" id="{938D2F82-E420-1842-905E-829E596EF7AE}"/>
              </a:ext>
            </a:extLst>
          </p:cNvPr>
          <p:cNvPicPr>
            <a:picLocks noChangeAspect="1"/>
          </p:cNvPicPr>
          <p:nvPr/>
        </p:nvPicPr>
        <p:blipFill>
          <a:blip r:embed="rId2"/>
          <a:stretch>
            <a:fillRect/>
          </a:stretch>
        </p:blipFill>
        <p:spPr>
          <a:xfrm>
            <a:off x="3877852" y="1597025"/>
            <a:ext cx="7531100" cy="4521200"/>
          </a:xfrm>
          <a:prstGeom prst="rect">
            <a:avLst/>
          </a:prstGeom>
        </p:spPr>
      </p:pic>
    </p:spTree>
    <p:extLst>
      <p:ext uri="{BB962C8B-B14F-4D97-AF65-F5344CB8AC3E}">
        <p14:creationId xmlns:p14="http://schemas.microsoft.com/office/powerpoint/2010/main" val="3905665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139824B-0872-7F4B-989D-4C985AEBCD74}"/>
              </a:ext>
            </a:extLst>
          </p:cNvPr>
          <p:cNvSpPr>
            <a:spLocks noGrp="1"/>
          </p:cNvSpPr>
          <p:nvPr>
            <p:ph sz="half" idx="1"/>
          </p:nvPr>
        </p:nvSpPr>
        <p:spPr/>
        <p:txBody>
          <a:bodyPr/>
          <a:lstStyle/>
          <a:p>
            <a:r>
              <a:rPr lang="en-US" altLang="zh-CN" dirty="0"/>
              <a:t>2.</a:t>
            </a:r>
            <a:r>
              <a:rPr lang="zh-CN" altLang="en-US" dirty="0"/>
              <a:t> 热门向量</a:t>
            </a:r>
            <a:endParaRPr lang="en-US" altLang="zh-CN" dirty="0"/>
          </a:p>
          <a:p>
            <a:r>
              <a:rPr lang="zh-CN" altLang="en-US" dirty="0"/>
              <a:t>数据库</a:t>
            </a:r>
          </a:p>
        </p:txBody>
      </p:sp>
    </p:spTree>
    <p:extLst>
      <p:ext uri="{BB962C8B-B14F-4D97-AF65-F5344CB8AC3E}">
        <p14:creationId xmlns:p14="http://schemas.microsoft.com/office/powerpoint/2010/main" val="1627670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836C13D-90AC-D54D-BD66-F02CD674D0F6}"/>
              </a:ext>
            </a:extLst>
          </p:cNvPr>
          <p:cNvSpPr>
            <a:spLocks noGrp="1"/>
          </p:cNvSpPr>
          <p:nvPr>
            <p:ph type="title"/>
          </p:nvPr>
        </p:nvSpPr>
        <p:spPr/>
        <p:txBody>
          <a:bodyPr/>
          <a:lstStyle/>
          <a:p>
            <a:endParaRPr lang="zh-CN" altLang="en-US" dirty="0"/>
          </a:p>
        </p:txBody>
      </p:sp>
      <p:sp>
        <p:nvSpPr>
          <p:cNvPr id="5" name="内容占位符 4">
            <a:extLst>
              <a:ext uri="{FF2B5EF4-FFF2-40B4-BE49-F238E27FC236}">
                <a16:creationId xmlns:a16="http://schemas.microsoft.com/office/drawing/2014/main" id="{93266FC3-C31A-9A41-8BED-A122FADD4378}"/>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46704B01-0479-0942-82FF-72F48FEB01CC}"/>
              </a:ext>
            </a:extLst>
          </p:cNvPr>
          <p:cNvPicPr>
            <a:picLocks noChangeAspect="1"/>
          </p:cNvPicPr>
          <p:nvPr/>
        </p:nvPicPr>
        <p:blipFill>
          <a:blip r:embed="rId2"/>
          <a:stretch>
            <a:fillRect/>
          </a:stretch>
        </p:blipFill>
        <p:spPr>
          <a:xfrm>
            <a:off x="1276992" y="3100552"/>
            <a:ext cx="9803901" cy="2541752"/>
          </a:xfrm>
          <a:prstGeom prst="rect">
            <a:avLst/>
          </a:prstGeom>
        </p:spPr>
      </p:pic>
    </p:spTree>
    <p:extLst>
      <p:ext uri="{BB962C8B-B14F-4D97-AF65-F5344CB8AC3E}">
        <p14:creationId xmlns:p14="http://schemas.microsoft.com/office/powerpoint/2010/main" val="3643398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6B502CC-B6EB-B042-977F-A2298CCE65B3}"/>
              </a:ext>
            </a:extLst>
          </p:cNvPr>
          <p:cNvSpPr>
            <a:spLocks noGrp="1"/>
          </p:cNvSpPr>
          <p:nvPr>
            <p:ph sz="half" idx="1"/>
          </p:nvPr>
        </p:nvSpPr>
        <p:spPr/>
        <p:txBody>
          <a:bodyPr/>
          <a:lstStyle/>
          <a:p>
            <a:r>
              <a:rPr lang="en-US" altLang="zh-CN" dirty="0"/>
              <a:t>3.</a:t>
            </a:r>
            <a:r>
              <a:rPr lang="zh-CN" altLang="en-US" dirty="0"/>
              <a:t> 如何选择</a:t>
            </a:r>
            <a:endParaRPr lang="en-US" altLang="zh-CN" dirty="0"/>
          </a:p>
          <a:p>
            <a:r>
              <a:rPr lang="zh-CN" altLang="en-US" dirty="0"/>
              <a:t>向量数据库</a:t>
            </a:r>
          </a:p>
        </p:txBody>
      </p:sp>
    </p:spTree>
    <p:extLst>
      <p:ext uri="{BB962C8B-B14F-4D97-AF65-F5344CB8AC3E}">
        <p14:creationId xmlns:p14="http://schemas.microsoft.com/office/powerpoint/2010/main" val="4011848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6B502CC-B6EB-B042-977F-A2298CCE65B3}"/>
              </a:ext>
            </a:extLst>
          </p:cNvPr>
          <p:cNvSpPr>
            <a:spLocks noGrp="1"/>
          </p:cNvSpPr>
          <p:nvPr>
            <p:ph sz="half" idx="1"/>
          </p:nvPr>
        </p:nvSpPr>
        <p:spPr/>
        <p:txBody>
          <a:bodyPr/>
          <a:lstStyle/>
          <a:p>
            <a:r>
              <a:rPr lang="en-US" altLang="zh-CN" dirty="0"/>
              <a:t>4.</a:t>
            </a:r>
            <a:r>
              <a:rPr lang="zh-CN" altLang="en-US" dirty="0"/>
              <a:t> 向量数据库</a:t>
            </a:r>
            <a:endParaRPr lang="en-US" altLang="zh-CN" dirty="0"/>
          </a:p>
          <a:p>
            <a:r>
              <a:rPr lang="zh-CN" altLang="en-US" dirty="0"/>
              <a:t>发展趋势</a:t>
            </a:r>
          </a:p>
        </p:txBody>
      </p:sp>
    </p:spTree>
    <p:extLst>
      <p:ext uri="{BB962C8B-B14F-4D97-AF65-F5344CB8AC3E}">
        <p14:creationId xmlns:p14="http://schemas.microsoft.com/office/powerpoint/2010/main" val="2159947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325D61D8-3E36-7B47-9C9F-EE55D7573568}"/>
              </a:ext>
            </a:extLst>
          </p:cNvPr>
          <p:cNvSpPr>
            <a:spLocks noGrp="1"/>
          </p:cNvSpPr>
          <p:nvPr>
            <p:ph type="title"/>
          </p:nvPr>
        </p:nvSpPr>
        <p:spPr/>
        <p:txBody>
          <a:bodyPr/>
          <a:lstStyle/>
          <a:p>
            <a:r>
              <a:rPr lang="zh-CN" altLang="en-US" dirty="0"/>
              <a:t>技术趋势</a:t>
            </a:r>
          </a:p>
        </p:txBody>
      </p:sp>
      <p:graphicFrame>
        <p:nvGraphicFramePr>
          <p:cNvPr id="10" name="内容占位符 9">
            <a:extLst>
              <a:ext uri="{FF2B5EF4-FFF2-40B4-BE49-F238E27FC236}">
                <a16:creationId xmlns:a16="http://schemas.microsoft.com/office/drawing/2014/main" id="{B16B06E3-0889-4D48-9D8D-B48AB2EE4288}"/>
              </a:ext>
            </a:extLst>
          </p:cNvPr>
          <p:cNvGraphicFramePr>
            <a:graphicFrameLocks noGrp="1"/>
          </p:cNvGraphicFramePr>
          <p:nvPr>
            <p:ph sz="half" idx="1"/>
            <p:extLst>
              <p:ext uri="{D42A27DB-BD31-4B8C-83A1-F6EECF244321}">
                <p14:modId xmlns:p14="http://schemas.microsoft.com/office/powerpoint/2010/main" val="1760826370"/>
              </p:ext>
            </p:extLst>
          </p:nvPr>
        </p:nvGraphicFramePr>
        <p:xfrm>
          <a:off x="623888" y="1360488"/>
          <a:ext cx="10963276" cy="5120640"/>
        </p:xfrm>
        <a:graphic>
          <a:graphicData uri="http://schemas.openxmlformats.org/drawingml/2006/table">
            <a:tbl>
              <a:tblPr firstRow="1" bandRow="1">
                <a:tableStyleId>{C083E6E3-FA7D-4D7B-A595-EF9225AFEA82}</a:tableStyleId>
              </a:tblPr>
              <a:tblGrid>
                <a:gridCol w="3149326">
                  <a:extLst>
                    <a:ext uri="{9D8B030D-6E8A-4147-A177-3AD203B41FA5}">
                      <a16:colId xmlns:a16="http://schemas.microsoft.com/office/drawing/2014/main" val="475571529"/>
                    </a:ext>
                  </a:extLst>
                </a:gridCol>
                <a:gridCol w="7813950">
                  <a:extLst>
                    <a:ext uri="{9D8B030D-6E8A-4147-A177-3AD203B41FA5}">
                      <a16:colId xmlns:a16="http://schemas.microsoft.com/office/drawing/2014/main" val="3983171986"/>
                    </a:ext>
                  </a:extLst>
                </a:gridCol>
              </a:tblGrid>
              <a:tr h="370840">
                <a:tc>
                  <a:txBody>
                    <a:bodyPr/>
                    <a:lstStyle/>
                    <a:p>
                      <a:r>
                        <a:rPr lang="en-US" altLang="zh-CN" sz="1200" b="1" i="0" kern="1200" dirty="0">
                          <a:solidFill>
                            <a:schemeClr val="tx1"/>
                          </a:solidFill>
                          <a:effectLst/>
                          <a:latin typeface="+mn-lt"/>
                          <a:ea typeface="+mn-ea"/>
                          <a:cs typeface="+mn-cs"/>
                        </a:rPr>
                        <a:t>1</a:t>
                      </a:r>
                      <a:r>
                        <a:rPr lang="zh-CN" altLang="en-US" sz="1200" b="1" i="0" kern="1200" dirty="0">
                          <a:solidFill>
                            <a:schemeClr val="tx1"/>
                          </a:solidFill>
                          <a:effectLst/>
                          <a:latin typeface="+mn-lt"/>
                          <a:ea typeface="+mn-ea"/>
                          <a:cs typeface="+mn-cs"/>
                        </a:rPr>
                        <a:t>、更好的分布式与并行计算能力</a:t>
                      </a:r>
                      <a:endParaRPr lang="zh-CN" altLang="en-US" sz="1200" b="0" i="0" kern="1200" dirty="0">
                        <a:solidFill>
                          <a:schemeClr val="tx1"/>
                        </a:solidFill>
                        <a:effectLst/>
                        <a:latin typeface="+mn-lt"/>
                        <a:ea typeface="+mn-ea"/>
                        <a:cs typeface="+mn-cs"/>
                      </a:endParaRPr>
                    </a:p>
                  </a:txBody>
                  <a:tcPr/>
                </a:tc>
                <a:tc>
                  <a:txBody>
                    <a:bodyPr/>
                    <a:lstStyle/>
                    <a:p>
                      <a:r>
                        <a:rPr lang="zh-CN" altLang="en-US" sz="1200" b="0" i="0" kern="1200" dirty="0">
                          <a:solidFill>
                            <a:schemeClr val="tx1"/>
                          </a:solidFill>
                          <a:effectLst/>
                          <a:latin typeface="+mn-lt"/>
                          <a:ea typeface="+mn-ea"/>
                          <a:cs typeface="+mn-cs"/>
                        </a:rPr>
                        <a:t>随着数据规模的不断扩大以及大模型对计算能力的强烈需求，向量数据库必须对分布式与并行计算能力进行深度优化。更高效的分布式与并行计算可以让大规模向量数据在多个计算节点间进行分配，使得查询、排序等操作能够并发进行，大大缩短了计算时间。在具体实施上，分布式系统设计、数据切分策略、负载均衡算法等都将是挑战与机遇。</a:t>
                      </a:r>
                    </a:p>
                  </a:txBody>
                  <a:tcPr/>
                </a:tc>
                <a:extLst>
                  <a:ext uri="{0D108BD9-81ED-4DB2-BD59-A6C34878D82A}">
                    <a16:rowId xmlns:a16="http://schemas.microsoft.com/office/drawing/2014/main" val="311266998"/>
                  </a:ext>
                </a:extLst>
              </a:tr>
              <a:tr h="370840">
                <a:tc>
                  <a:txBody>
                    <a:bodyPr/>
                    <a:lstStyle/>
                    <a:p>
                      <a:r>
                        <a:rPr lang="en-US" altLang="zh-CN" sz="1200" b="1" i="0" kern="1200" dirty="0">
                          <a:solidFill>
                            <a:schemeClr val="tx1"/>
                          </a:solidFill>
                          <a:effectLst/>
                          <a:latin typeface="+mn-lt"/>
                          <a:ea typeface="+mn-ea"/>
                          <a:cs typeface="+mn-cs"/>
                        </a:rPr>
                        <a:t>2</a:t>
                      </a:r>
                      <a:r>
                        <a:rPr lang="zh-CN" altLang="en-US" sz="1200" b="1" i="0" kern="1200" dirty="0">
                          <a:solidFill>
                            <a:schemeClr val="tx1"/>
                          </a:solidFill>
                          <a:effectLst/>
                          <a:latin typeface="+mn-lt"/>
                          <a:ea typeface="+mn-ea"/>
                          <a:cs typeface="+mn-cs"/>
                        </a:rPr>
                        <a:t>、实时处理能力提升</a:t>
                      </a:r>
                      <a:endParaRPr lang="zh-CN" altLang="en-US" sz="1200" b="0" i="0" kern="1200" dirty="0">
                        <a:solidFill>
                          <a:schemeClr val="tx1"/>
                        </a:solidFill>
                        <a:effectLst/>
                        <a:latin typeface="+mn-lt"/>
                        <a:ea typeface="+mn-ea"/>
                        <a:cs typeface="+mn-cs"/>
                      </a:endParaRPr>
                    </a:p>
                  </a:txBody>
                  <a:tcPr/>
                </a:tc>
                <a:tc>
                  <a:txBody>
                    <a:bodyPr/>
                    <a:lstStyle/>
                    <a:p>
                      <a:r>
                        <a:rPr lang="zh-CN" altLang="en-US" sz="1200" b="0" i="0" kern="1200" dirty="0">
                          <a:solidFill>
                            <a:schemeClr val="tx1"/>
                          </a:solidFill>
                          <a:effectLst/>
                          <a:latin typeface="+mn-lt"/>
                          <a:ea typeface="+mn-ea"/>
                          <a:cs typeface="+mn-cs"/>
                        </a:rPr>
                        <a:t>对于许多</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应用来说，如自动驾驶、智能客服等，它们的决策过程需要在瞬息之间完成。这就要求向量数据库有高效的实时处理能力，即使是对大规模的向量数据，也能在最短的时间内找到最匹配的结果。因此，优化查询算法、提升数据存取效率，甚至是实现实时数据更新，都将是实时处理能力提升所需面对的关键问题。</a:t>
                      </a:r>
                    </a:p>
                  </a:txBody>
                  <a:tcPr/>
                </a:tc>
                <a:extLst>
                  <a:ext uri="{0D108BD9-81ED-4DB2-BD59-A6C34878D82A}">
                    <a16:rowId xmlns:a16="http://schemas.microsoft.com/office/drawing/2014/main" val="2349176771"/>
                  </a:ext>
                </a:extLst>
              </a:tr>
              <a:tr h="370840">
                <a:tc>
                  <a:txBody>
                    <a:bodyPr/>
                    <a:lstStyle/>
                    <a:p>
                      <a:r>
                        <a:rPr lang="en-US" altLang="zh-CN" sz="1200" b="1" i="0" kern="1200" dirty="0">
                          <a:solidFill>
                            <a:schemeClr val="tx1"/>
                          </a:solidFill>
                          <a:effectLst/>
                          <a:latin typeface="+mn-lt"/>
                          <a:ea typeface="+mn-ea"/>
                          <a:cs typeface="+mn-cs"/>
                        </a:rPr>
                        <a:t>3</a:t>
                      </a:r>
                      <a:r>
                        <a:rPr lang="zh-CN" altLang="en-US" sz="1200" b="1" i="0" kern="1200" dirty="0">
                          <a:solidFill>
                            <a:schemeClr val="tx1"/>
                          </a:solidFill>
                          <a:effectLst/>
                          <a:latin typeface="+mn-lt"/>
                          <a:ea typeface="+mn-ea"/>
                          <a:cs typeface="+mn-cs"/>
                        </a:rPr>
                        <a:t>、高级查询功能</a:t>
                      </a:r>
                      <a:endParaRPr lang="zh-CN" altLang="en-US" sz="1200" b="0" i="0" kern="1200" dirty="0">
                        <a:solidFill>
                          <a:schemeClr val="tx1"/>
                        </a:solidFill>
                        <a:effectLst/>
                        <a:latin typeface="+mn-lt"/>
                        <a:ea typeface="+mn-ea"/>
                        <a:cs typeface="+mn-cs"/>
                      </a:endParaRPr>
                    </a:p>
                  </a:txBody>
                  <a:tcPr/>
                </a:tc>
                <a:tc>
                  <a:txBody>
                    <a:bodyPr/>
                    <a:lstStyle/>
                    <a:p>
                      <a:r>
                        <a:rPr lang="zh-CN" altLang="en-US" sz="1200" b="0" i="0" kern="1200" dirty="0">
                          <a:solidFill>
                            <a:schemeClr val="tx1"/>
                          </a:solidFill>
                          <a:effectLst/>
                          <a:latin typeface="+mn-lt"/>
                          <a:ea typeface="+mn-ea"/>
                          <a:cs typeface="+mn-cs"/>
                        </a:rPr>
                        <a:t>随着用户对数据处理需求的复杂化，传统的简单查询方式已经无法满足需求。高级查询功能，如范围查询、最近邻查询，甚至基于语义的查询等，将是向量数据库的必备功能。这不仅需要向量数据库本身的技术突破，还需要与</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技术深度融合，通过理解数据的深层含义，提供更符合用户需求的查询结果。</a:t>
                      </a:r>
                    </a:p>
                  </a:txBody>
                  <a:tcPr/>
                </a:tc>
                <a:extLst>
                  <a:ext uri="{0D108BD9-81ED-4DB2-BD59-A6C34878D82A}">
                    <a16:rowId xmlns:a16="http://schemas.microsoft.com/office/drawing/2014/main" val="2496509865"/>
                  </a:ext>
                </a:extLst>
              </a:tr>
              <a:tr h="370840">
                <a:tc>
                  <a:txBody>
                    <a:bodyPr/>
                    <a:lstStyle/>
                    <a:p>
                      <a:r>
                        <a:rPr lang="en-US" altLang="zh-CN" sz="1200" b="1" i="0" kern="1200" dirty="0">
                          <a:solidFill>
                            <a:schemeClr val="tx1"/>
                          </a:solidFill>
                          <a:effectLst/>
                          <a:latin typeface="+mn-lt"/>
                          <a:ea typeface="+mn-ea"/>
                          <a:cs typeface="+mn-cs"/>
                        </a:rPr>
                        <a:t>4</a:t>
                      </a:r>
                      <a:r>
                        <a:rPr lang="zh-CN" altLang="en-US" sz="1200" b="1" i="0" kern="1200" dirty="0">
                          <a:solidFill>
                            <a:schemeClr val="tx1"/>
                          </a:solidFill>
                          <a:effectLst/>
                          <a:latin typeface="+mn-lt"/>
                          <a:ea typeface="+mn-ea"/>
                          <a:cs typeface="+mn-cs"/>
                        </a:rPr>
                        <a:t>、硬件加速尤其是</a:t>
                      </a:r>
                      <a:r>
                        <a:rPr lang="en-US" altLang="zh-CN" sz="1200" b="1" i="0" kern="1200" dirty="0">
                          <a:solidFill>
                            <a:schemeClr val="tx1"/>
                          </a:solidFill>
                          <a:effectLst/>
                          <a:latin typeface="+mn-lt"/>
                          <a:ea typeface="+mn-ea"/>
                          <a:cs typeface="+mn-cs"/>
                        </a:rPr>
                        <a:t>GPU</a:t>
                      </a:r>
                      <a:r>
                        <a:rPr lang="zh-CN" altLang="en-US" sz="1200" b="1" i="0" kern="1200" dirty="0">
                          <a:solidFill>
                            <a:schemeClr val="tx1"/>
                          </a:solidFill>
                          <a:effectLst/>
                          <a:latin typeface="+mn-lt"/>
                          <a:ea typeface="+mn-ea"/>
                          <a:cs typeface="+mn-cs"/>
                        </a:rPr>
                        <a:t>加速</a:t>
                      </a:r>
                      <a:endParaRPr lang="zh-CN" altLang="en-US" sz="1200" b="0" i="0" kern="1200" dirty="0">
                        <a:solidFill>
                          <a:schemeClr val="tx1"/>
                        </a:solidFill>
                        <a:effectLst/>
                        <a:latin typeface="+mn-lt"/>
                        <a:ea typeface="+mn-ea"/>
                        <a:cs typeface="+mn-cs"/>
                      </a:endParaRPr>
                    </a:p>
                  </a:txBody>
                  <a:tcPr/>
                </a:tc>
                <a:tc>
                  <a:txBody>
                    <a:bodyPr/>
                    <a:lstStyle/>
                    <a:p>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在处理大规模向量数据时，可能会遇到瓶颈。为了更高效地处理数据，硬件加速将是一种有效的解决方案。例如，利用</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的强大并行计算能力，或者利用定制的</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芯片，都可以大大提高向量数据库的处理能力。但这也会带来新的挑战，比如如何将数据库操作高效地映射到硬件操作，如何管理和调度硬件资源等。</a:t>
                      </a:r>
                    </a:p>
                  </a:txBody>
                  <a:tcPr/>
                </a:tc>
                <a:extLst>
                  <a:ext uri="{0D108BD9-81ED-4DB2-BD59-A6C34878D82A}">
                    <a16:rowId xmlns:a16="http://schemas.microsoft.com/office/drawing/2014/main" val="954856466"/>
                  </a:ext>
                </a:extLst>
              </a:tr>
              <a:tr h="370840">
                <a:tc>
                  <a:txBody>
                    <a:bodyPr/>
                    <a:lstStyle/>
                    <a:p>
                      <a:r>
                        <a:rPr lang="en-US" altLang="zh-CN" sz="1200" b="1" i="0" kern="1200" dirty="0">
                          <a:solidFill>
                            <a:schemeClr val="tx1"/>
                          </a:solidFill>
                          <a:effectLst/>
                          <a:latin typeface="+mn-lt"/>
                          <a:ea typeface="+mn-ea"/>
                          <a:cs typeface="+mn-cs"/>
                        </a:rPr>
                        <a:t>5</a:t>
                      </a:r>
                      <a:r>
                        <a:rPr lang="zh-CN" altLang="en-US" sz="1200" b="1" i="0" kern="1200" dirty="0">
                          <a:solidFill>
                            <a:schemeClr val="tx1"/>
                          </a:solidFill>
                          <a:effectLst/>
                          <a:latin typeface="+mn-lt"/>
                          <a:ea typeface="+mn-ea"/>
                          <a:cs typeface="+mn-cs"/>
                        </a:rPr>
                        <a:t>、针对不同类型大模型的性能优化</a:t>
                      </a:r>
                      <a:endParaRPr lang="zh-CN" altLang="en-US" sz="1200" b="0" i="0" kern="1200" dirty="0">
                        <a:solidFill>
                          <a:schemeClr val="tx1"/>
                        </a:solidFill>
                        <a:effectLst/>
                        <a:latin typeface="+mn-lt"/>
                        <a:ea typeface="+mn-ea"/>
                        <a:cs typeface="+mn-cs"/>
                      </a:endParaRPr>
                    </a:p>
                  </a:txBody>
                  <a:tcPr/>
                </a:tc>
                <a:tc>
                  <a:txBody>
                    <a:bodyPr/>
                    <a:lstStyle/>
                    <a:p>
                      <a:r>
                        <a:rPr lang="zh-CN" altLang="en-US" sz="1200" b="0" i="0" kern="1200" dirty="0">
                          <a:solidFill>
                            <a:schemeClr val="tx1"/>
                          </a:solidFill>
                          <a:effectLst/>
                          <a:latin typeface="+mn-lt"/>
                          <a:ea typeface="+mn-ea"/>
                          <a:cs typeface="+mn-cs"/>
                        </a:rPr>
                        <a:t>不同类型的大模型对数据的处理和计算需求可能会有所不同。向量数据库需要能够针对这些差异进行优化，以提供最佳的性能。这可能包括特定类型模型的存储优化，或者是查询优化，甚至是针对特定类型模型的特殊查询功能等。</a:t>
                      </a:r>
                    </a:p>
                  </a:txBody>
                  <a:tcPr/>
                </a:tc>
                <a:extLst>
                  <a:ext uri="{0D108BD9-81ED-4DB2-BD59-A6C34878D82A}">
                    <a16:rowId xmlns:a16="http://schemas.microsoft.com/office/drawing/2014/main" val="3693772555"/>
                  </a:ext>
                </a:extLst>
              </a:tr>
              <a:tr h="370840">
                <a:tc>
                  <a:txBody>
                    <a:bodyPr/>
                    <a:lstStyle/>
                    <a:p>
                      <a:r>
                        <a:rPr lang="en-US" altLang="zh-CN" sz="1200" b="1" i="0" kern="1200" dirty="0">
                          <a:solidFill>
                            <a:schemeClr val="tx1"/>
                          </a:solidFill>
                          <a:effectLst/>
                          <a:latin typeface="+mn-lt"/>
                          <a:ea typeface="+mn-ea"/>
                          <a:cs typeface="+mn-cs"/>
                        </a:rPr>
                        <a:t>6</a:t>
                      </a:r>
                      <a:r>
                        <a:rPr lang="zh-CN" altLang="en-US" sz="1200" b="1" i="0" kern="1200" dirty="0">
                          <a:solidFill>
                            <a:schemeClr val="tx1"/>
                          </a:solidFill>
                          <a:effectLst/>
                          <a:latin typeface="+mn-lt"/>
                          <a:ea typeface="+mn-ea"/>
                          <a:cs typeface="+mn-cs"/>
                        </a:rPr>
                        <a:t>、多模态数据处理能力</a:t>
                      </a:r>
                      <a:endParaRPr lang="zh-CN" altLang="en-US" sz="1200" b="0" i="0" kern="1200" dirty="0">
                        <a:solidFill>
                          <a:schemeClr val="tx1"/>
                        </a:solidFill>
                        <a:effectLst/>
                        <a:latin typeface="+mn-lt"/>
                        <a:ea typeface="+mn-ea"/>
                        <a:cs typeface="+mn-cs"/>
                      </a:endParaRPr>
                    </a:p>
                  </a:txBody>
                  <a:tcPr/>
                </a:tc>
                <a:tc>
                  <a:txBody>
                    <a:bodyPr/>
                    <a:lstStyle/>
                    <a:p>
                      <a:r>
                        <a:rPr lang="zh-CN" altLang="en-US" sz="1200" b="0" i="0" kern="1200" dirty="0">
                          <a:solidFill>
                            <a:schemeClr val="tx1"/>
                          </a:solidFill>
                          <a:effectLst/>
                          <a:latin typeface="+mn-lt"/>
                          <a:ea typeface="+mn-ea"/>
                          <a:cs typeface="+mn-cs"/>
                        </a:rPr>
                        <a:t>随着大模型向多模态发展，如图文混合模型、音视频混合模型等，对应的数据也将会更为复杂多元。向量数据库需要能够有效地处理这些多模态数据。这不仅需要数据库本身的技术突破，也需要和</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模型的深度融合，以理解和处理多模态数据中的关联和交互。</a:t>
                      </a:r>
                    </a:p>
                  </a:txBody>
                  <a:tcPr/>
                </a:tc>
                <a:extLst>
                  <a:ext uri="{0D108BD9-81ED-4DB2-BD59-A6C34878D82A}">
                    <a16:rowId xmlns:a16="http://schemas.microsoft.com/office/drawing/2014/main" val="1688113338"/>
                  </a:ext>
                </a:extLst>
              </a:tr>
              <a:tr h="370840">
                <a:tc>
                  <a:txBody>
                    <a:bodyPr/>
                    <a:lstStyle/>
                    <a:p>
                      <a:r>
                        <a:rPr lang="en-US" altLang="zh-CN" sz="1200" b="1" i="0" kern="1200" dirty="0">
                          <a:solidFill>
                            <a:schemeClr val="tx1"/>
                          </a:solidFill>
                          <a:effectLst/>
                          <a:latin typeface="+mn-lt"/>
                          <a:ea typeface="+mn-ea"/>
                          <a:cs typeface="+mn-cs"/>
                        </a:rPr>
                        <a:t>7</a:t>
                      </a:r>
                      <a:r>
                        <a:rPr lang="zh-CN" altLang="en-US" sz="1200" b="1" i="0" kern="1200" dirty="0">
                          <a:solidFill>
                            <a:schemeClr val="tx1"/>
                          </a:solidFill>
                          <a:effectLst/>
                          <a:latin typeface="+mn-lt"/>
                          <a:ea typeface="+mn-ea"/>
                          <a:cs typeface="+mn-cs"/>
                        </a:rPr>
                        <a:t>、提升向量数据库的通用性和易用性</a:t>
                      </a:r>
                      <a:endParaRPr lang="zh-CN" altLang="en-US" sz="1200" b="0" i="0" kern="1200" dirty="0">
                        <a:solidFill>
                          <a:schemeClr val="tx1"/>
                        </a:solidFill>
                        <a:effectLst/>
                        <a:latin typeface="+mn-lt"/>
                        <a:ea typeface="+mn-ea"/>
                        <a:cs typeface="+mn-cs"/>
                      </a:endParaRPr>
                    </a:p>
                  </a:txBody>
                  <a:tcPr/>
                </a:tc>
                <a:tc>
                  <a:txBody>
                    <a:bodyPr/>
                    <a:lstStyle/>
                    <a:p>
                      <a:r>
                        <a:rPr lang="zh-CN" altLang="en-US" sz="1200" b="0" i="0" kern="1200" dirty="0">
                          <a:solidFill>
                            <a:schemeClr val="tx1"/>
                          </a:solidFill>
                          <a:effectLst/>
                          <a:latin typeface="+mn-lt"/>
                          <a:ea typeface="+mn-ea"/>
                          <a:cs typeface="+mn-cs"/>
                        </a:rPr>
                        <a:t>随着向量数据库的应用场景不断拓宽，提升其通用性和易用性成为一项重要任务。这包括提供更简单的数据导入导出，提供更易用的查询接口，以及提供更灵活的数据管理功能。同时，也需要提供丰富的文档和示例，降低用户的学习成本。</a:t>
                      </a:r>
                    </a:p>
                  </a:txBody>
                  <a:tcPr/>
                </a:tc>
                <a:extLst>
                  <a:ext uri="{0D108BD9-81ED-4DB2-BD59-A6C34878D82A}">
                    <a16:rowId xmlns:a16="http://schemas.microsoft.com/office/drawing/2014/main" val="357900466"/>
                  </a:ext>
                </a:extLst>
              </a:tr>
              <a:tr h="370840">
                <a:tc>
                  <a:txBody>
                    <a:bodyPr/>
                    <a:lstStyle/>
                    <a:p>
                      <a:r>
                        <a:rPr lang="en-US" altLang="zh-CN" sz="1200" b="1" i="0" kern="1200" dirty="0">
                          <a:solidFill>
                            <a:schemeClr val="tx1"/>
                          </a:solidFill>
                          <a:effectLst/>
                          <a:latin typeface="+mn-lt"/>
                          <a:ea typeface="+mn-ea"/>
                          <a:cs typeface="+mn-cs"/>
                        </a:rPr>
                        <a:t>8</a:t>
                      </a:r>
                      <a:r>
                        <a:rPr lang="zh-CN" altLang="en-US" sz="1200" b="1" i="0" kern="1200" dirty="0">
                          <a:solidFill>
                            <a:schemeClr val="tx1"/>
                          </a:solidFill>
                          <a:effectLst/>
                          <a:latin typeface="+mn-lt"/>
                          <a:ea typeface="+mn-ea"/>
                          <a:cs typeface="+mn-cs"/>
                        </a:rPr>
                        <a:t>、向量数据库与深度学习、大模型的深度融合</a:t>
                      </a:r>
                      <a:endParaRPr lang="zh-CN" altLang="en-US" sz="1200" b="0" i="0" kern="1200" dirty="0">
                        <a:solidFill>
                          <a:schemeClr val="tx1"/>
                        </a:solidFill>
                        <a:effectLst/>
                        <a:latin typeface="+mn-lt"/>
                        <a:ea typeface="+mn-ea"/>
                        <a:cs typeface="+mn-cs"/>
                      </a:endParaRPr>
                    </a:p>
                  </a:txBody>
                  <a:tcPr/>
                </a:tc>
                <a:tc>
                  <a:txBody>
                    <a:bodyPr/>
                    <a:lstStyle/>
                    <a:p>
                      <a:r>
                        <a:rPr lang="zh-CN" altLang="en-US" sz="1200" b="0" i="0" kern="1200" dirty="0">
                          <a:solidFill>
                            <a:schemeClr val="tx1"/>
                          </a:solidFill>
                          <a:effectLst/>
                          <a:latin typeface="+mn-lt"/>
                          <a:ea typeface="+mn-ea"/>
                          <a:cs typeface="+mn-cs"/>
                        </a:rPr>
                        <a:t>未来，向量数据库将和深度学习、大模型更紧密地结合，共同推动</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的发展。向量数据库需要能够理解大模型的需求，为其提供最合适的数据服务。而大模型也需要能够利用向量数据库的能力，以提高自身的效率和效果。这种融合可能会带来许多新的可能性，例如模型和数据库的联合优化，或者是数据库自身的自动学习和优化等。</a:t>
                      </a:r>
                    </a:p>
                  </a:txBody>
                  <a:tcPr/>
                </a:tc>
                <a:extLst>
                  <a:ext uri="{0D108BD9-81ED-4DB2-BD59-A6C34878D82A}">
                    <a16:rowId xmlns:a16="http://schemas.microsoft.com/office/drawing/2014/main" val="2172111862"/>
                  </a:ext>
                </a:extLst>
              </a:tr>
            </a:tbl>
          </a:graphicData>
        </a:graphic>
      </p:graphicFrame>
    </p:spTree>
    <p:extLst>
      <p:ext uri="{BB962C8B-B14F-4D97-AF65-F5344CB8AC3E}">
        <p14:creationId xmlns:p14="http://schemas.microsoft.com/office/powerpoint/2010/main" val="776291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1E4FE9C-0A1F-4A48-BDE7-DA714E1AC228}"/>
              </a:ext>
            </a:extLst>
          </p:cNvPr>
          <p:cNvSpPr>
            <a:spLocks noGrp="1"/>
          </p:cNvSpPr>
          <p:nvPr>
            <p:ph type="title"/>
          </p:nvPr>
        </p:nvSpPr>
        <p:spPr/>
        <p:txBody>
          <a:bodyPr/>
          <a:lstStyle/>
          <a:p>
            <a:endParaRPr lang="zh-CN" altLang="en-US" dirty="0"/>
          </a:p>
        </p:txBody>
      </p:sp>
      <p:sp>
        <p:nvSpPr>
          <p:cNvPr id="4" name="内容占位符 3">
            <a:extLst>
              <a:ext uri="{FF2B5EF4-FFF2-40B4-BE49-F238E27FC236}">
                <a16:creationId xmlns:a16="http://schemas.microsoft.com/office/drawing/2014/main" id="{B2A6CC66-FA5F-D541-942E-A97BABEA0A3C}"/>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92FDB803-9C25-474C-927C-CA5B5002140C}"/>
              </a:ext>
            </a:extLst>
          </p:cNvPr>
          <p:cNvPicPr>
            <a:picLocks noChangeAspect="1"/>
          </p:cNvPicPr>
          <p:nvPr/>
        </p:nvPicPr>
        <p:blipFill>
          <a:blip r:embed="rId2"/>
          <a:stretch>
            <a:fillRect/>
          </a:stretch>
        </p:blipFill>
        <p:spPr>
          <a:xfrm>
            <a:off x="6289928" y="3162686"/>
            <a:ext cx="5283200" cy="3136900"/>
          </a:xfrm>
          <a:prstGeom prst="rect">
            <a:avLst/>
          </a:prstGeom>
        </p:spPr>
      </p:pic>
    </p:spTree>
    <p:extLst>
      <p:ext uri="{BB962C8B-B14F-4D97-AF65-F5344CB8AC3E}">
        <p14:creationId xmlns:p14="http://schemas.microsoft.com/office/powerpoint/2010/main" val="933186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908A0528-F029-DE42-A00A-0ABC707BE4DA}"/>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10" name="内容占位符 9">
            <a:extLst>
              <a:ext uri="{FF2B5EF4-FFF2-40B4-BE49-F238E27FC236}">
                <a16:creationId xmlns:a16="http://schemas.microsoft.com/office/drawing/2014/main" id="{A162B207-5B6D-1341-A870-8713774DB10A}"/>
              </a:ext>
            </a:extLst>
          </p:cNvPr>
          <p:cNvSpPr>
            <a:spLocks noGrp="1"/>
          </p:cNvSpPr>
          <p:nvPr>
            <p:ph sz="half" idx="1"/>
          </p:nvPr>
        </p:nvSpPr>
        <p:spPr>
          <a:xfrm>
            <a:off x="481757" y="1484784"/>
            <a:ext cx="11161240" cy="4896544"/>
          </a:xfrm>
        </p:spPr>
        <p:txBody>
          <a:bodyPr/>
          <a:lstStyle/>
          <a:p>
            <a:pPr marL="363538" indent="-363538" eaLnBrk="1" latinLnBrk="1" hangingPunct="1">
              <a:lnSpc>
                <a:spcPct val="100000"/>
              </a:lnSpc>
              <a:spcAft>
                <a:spcPts val="300"/>
              </a:spcAft>
            </a:pPr>
            <a:r>
              <a:rPr lang="en-US" altLang="zh-CN" dirty="0"/>
              <a:t>Maximizing the Potential of LLMs: Using Vector Databases (ruxu.dev)</a:t>
            </a:r>
          </a:p>
          <a:p>
            <a:pPr marL="363538" indent="-363538" eaLnBrk="1" latinLnBrk="1" hangingPunct="1">
              <a:lnSpc>
                <a:spcPct val="100000"/>
              </a:lnSpc>
              <a:spcAft>
                <a:spcPts val="300"/>
              </a:spcAft>
            </a:pPr>
            <a:r>
              <a:rPr lang="en-US" altLang="zh-CN" dirty="0" err="1"/>
              <a:t>Maglott</a:t>
            </a:r>
            <a:r>
              <a:rPr lang="en-US" altLang="zh-CN" dirty="0"/>
              <a:t> D</a:t>
            </a:r>
            <a:r>
              <a:rPr lang="zh-CN" altLang="en-US" dirty="0"/>
              <a:t>， </a:t>
            </a:r>
            <a:r>
              <a:rPr lang="en-US" altLang="zh-CN" dirty="0"/>
              <a:t>Ostell J</a:t>
            </a:r>
            <a:r>
              <a:rPr lang="zh-CN" altLang="en-US" dirty="0"/>
              <a:t>， </a:t>
            </a:r>
            <a:r>
              <a:rPr lang="en-US" altLang="zh-CN" dirty="0"/>
              <a:t>Pruitt KD</a:t>
            </a:r>
            <a:r>
              <a:rPr lang="zh-CN" altLang="en-US" dirty="0"/>
              <a:t>， </a:t>
            </a:r>
            <a:r>
              <a:rPr lang="en-US" altLang="zh-CN" dirty="0"/>
              <a:t>Tatusova T. Entrez Gene: gene-centered information at NCBI. Nucleic Acids Res. 2005 Jan 1;33 (Database issue):D54-8.</a:t>
            </a:r>
          </a:p>
          <a:p>
            <a:pPr marL="363538" indent="-363538" eaLnBrk="1" latinLnBrk="1" hangingPunct="1">
              <a:lnSpc>
                <a:spcPct val="100000"/>
              </a:lnSpc>
              <a:spcAft>
                <a:spcPts val="300"/>
              </a:spcAft>
            </a:pPr>
            <a:r>
              <a:rPr lang="en-US" altLang="zh-CN" dirty="0"/>
              <a:t>Wang Y</a:t>
            </a:r>
            <a:r>
              <a:rPr lang="zh-CN" altLang="en-US" dirty="0"/>
              <a:t>， </a:t>
            </a:r>
            <a:r>
              <a:rPr lang="en-US" altLang="zh-CN" dirty="0"/>
              <a:t>Xiao J</a:t>
            </a:r>
            <a:r>
              <a:rPr lang="zh-CN" altLang="en-US" dirty="0"/>
              <a:t>， </a:t>
            </a:r>
            <a:r>
              <a:rPr lang="en-US" altLang="zh-CN" dirty="0"/>
              <a:t>Suzek TO</a:t>
            </a:r>
            <a:r>
              <a:rPr lang="zh-CN" altLang="en-US" dirty="0"/>
              <a:t>， </a:t>
            </a:r>
            <a:r>
              <a:rPr lang="en-US" altLang="zh-CN" dirty="0"/>
              <a:t>Zhang J</a:t>
            </a:r>
            <a:r>
              <a:rPr lang="zh-CN" altLang="en-US" dirty="0"/>
              <a:t>， </a:t>
            </a:r>
            <a:r>
              <a:rPr lang="en-US" altLang="zh-CN" dirty="0"/>
              <a:t>Wang J</a:t>
            </a:r>
            <a:r>
              <a:rPr lang="zh-CN" altLang="en-US" dirty="0"/>
              <a:t>， </a:t>
            </a:r>
            <a:r>
              <a:rPr lang="en-US" altLang="zh-CN" dirty="0"/>
              <a:t>Zhou Z</a:t>
            </a:r>
            <a:r>
              <a:rPr lang="zh-CN" altLang="en-US" dirty="0"/>
              <a:t>， </a:t>
            </a:r>
            <a:r>
              <a:rPr lang="en-US" altLang="zh-CN" dirty="0"/>
              <a:t>Han L</a:t>
            </a:r>
            <a:r>
              <a:rPr lang="zh-CN" altLang="en-US" dirty="0"/>
              <a:t>， </a:t>
            </a:r>
            <a:r>
              <a:rPr lang="en-US" altLang="zh-CN" dirty="0"/>
              <a:t>Karapetyan K</a:t>
            </a:r>
            <a:r>
              <a:rPr lang="zh-CN" altLang="en-US" dirty="0"/>
              <a:t>， </a:t>
            </a:r>
            <a:r>
              <a:rPr lang="en-US" altLang="zh-CN" dirty="0"/>
              <a:t>Dracheva S</a:t>
            </a:r>
            <a:r>
              <a:rPr lang="zh-CN" altLang="en-US" dirty="0"/>
              <a:t>， </a:t>
            </a:r>
            <a:r>
              <a:rPr lang="en-US" altLang="zh-CN" dirty="0"/>
              <a:t>Shoemaker BA</a:t>
            </a:r>
            <a:r>
              <a:rPr lang="zh-CN" altLang="en-US" dirty="0"/>
              <a:t>， </a:t>
            </a:r>
            <a:r>
              <a:rPr lang="en-US" altLang="zh-CN" dirty="0"/>
              <a:t>Bolton E</a:t>
            </a:r>
            <a:r>
              <a:rPr lang="zh-CN" altLang="en-US" dirty="0"/>
              <a:t>， </a:t>
            </a:r>
            <a:r>
              <a:rPr lang="en-US" altLang="zh-CN" dirty="0"/>
              <a:t>Gindulyte A</a:t>
            </a:r>
            <a:r>
              <a:rPr lang="zh-CN" altLang="en-US" dirty="0"/>
              <a:t>， </a:t>
            </a:r>
            <a:r>
              <a:rPr lang="en-US" altLang="zh-CN" dirty="0"/>
              <a:t>Bryant SH. PubChem's BioAssay Database. Nucleic Acids Res. 2012 Jan;40 (Database issue):D400-12.</a:t>
            </a:r>
          </a:p>
          <a:p>
            <a:pPr marL="363538" indent="-363538" eaLnBrk="1" latinLnBrk="1" hangingPunct="1">
              <a:lnSpc>
                <a:spcPct val="100000"/>
              </a:lnSpc>
              <a:spcAft>
                <a:spcPts val="300"/>
              </a:spcAft>
            </a:pPr>
            <a:r>
              <a:rPr lang="en-US" altLang="zh-CN" dirty="0" err="1"/>
              <a:t>Torng</a:t>
            </a:r>
            <a:r>
              <a:rPr lang="en-US" altLang="zh-CN" dirty="0"/>
              <a:t> W</a:t>
            </a:r>
            <a:r>
              <a:rPr lang="zh-CN" altLang="en-US" dirty="0"/>
              <a:t>， </a:t>
            </a:r>
            <a:r>
              <a:rPr lang="en-US" altLang="zh-CN" dirty="0"/>
              <a:t>Altman RB. 3D deep convolutional neural networks for amino acid environment similarity analysis. BMC Bioinformatics. 2017 Mar 16;18 (1):302.</a:t>
            </a:r>
          </a:p>
          <a:p>
            <a:pPr marL="363538" indent="-363538" eaLnBrk="1" latinLnBrk="1" hangingPunct="1">
              <a:lnSpc>
                <a:spcPct val="100000"/>
              </a:lnSpc>
              <a:spcAft>
                <a:spcPts val="300"/>
              </a:spcAft>
            </a:pPr>
            <a:r>
              <a:rPr lang="en-US" altLang="zh-CN" dirty="0"/>
              <a:t>Zheng S</a:t>
            </a:r>
            <a:r>
              <a:rPr lang="zh-CN" altLang="en-US" dirty="0"/>
              <a:t>， </a:t>
            </a:r>
            <a:r>
              <a:rPr lang="en-US" altLang="zh-CN" dirty="0"/>
              <a:t>Shao W</a:t>
            </a:r>
            <a:r>
              <a:rPr lang="zh-CN" altLang="en-US" dirty="0"/>
              <a:t>， </a:t>
            </a:r>
            <a:r>
              <a:rPr lang="en-US" altLang="zh-CN" dirty="0"/>
              <a:t>Chen L. UniVec: a database of gene expression vectors for PCA based gene similarity search. BMC Genomics. 2017 Dec 6;18 (Suppl 10):918.</a:t>
            </a:r>
          </a:p>
          <a:p>
            <a:pPr marL="363538" indent="-363538" eaLnBrk="1" latinLnBrk="1" hangingPunct="1">
              <a:lnSpc>
                <a:spcPct val="100000"/>
              </a:lnSpc>
              <a:spcAft>
                <a:spcPts val="300"/>
              </a:spcAft>
            </a:pPr>
            <a:r>
              <a:rPr lang="en-US" altLang="zh-CN" dirty="0"/>
              <a:t>Manning CD</a:t>
            </a:r>
            <a:r>
              <a:rPr lang="zh-CN" altLang="en-US" dirty="0"/>
              <a:t>， </a:t>
            </a:r>
            <a:r>
              <a:rPr lang="en-US" altLang="zh-CN" dirty="0"/>
              <a:t>Raghavan P</a:t>
            </a:r>
            <a:r>
              <a:rPr lang="zh-CN" altLang="en-US" dirty="0"/>
              <a:t>， </a:t>
            </a:r>
            <a:r>
              <a:rPr lang="en-US" altLang="zh-CN" dirty="0"/>
              <a:t>Schütze H. Introduction to Information Retrieval. Cambridge: Cambridge University Press</a:t>
            </a:r>
            <a:r>
              <a:rPr lang="zh-CN" altLang="en-US" dirty="0"/>
              <a:t>， </a:t>
            </a:r>
            <a:r>
              <a:rPr lang="en-US" altLang="zh-CN" dirty="0"/>
              <a:t>2008.</a:t>
            </a:r>
          </a:p>
          <a:p>
            <a:pPr marL="363538" indent="-363538" eaLnBrk="1" latinLnBrk="1" hangingPunct="1">
              <a:lnSpc>
                <a:spcPct val="100000"/>
              </a:lnSpc>
              <a:spcAft>
                <a:spcPts val="300"/>
              </a:spcAft>
            </a:pPr>
            <a:r>
              <a:rPr lang="en-US" altLang="zh-CN" dirty="0" err="1"/>
              <a:t>Mikolov</a:t>
            </a:r>
            <a:r>
              <a:rPr lang="zh-CN" altLang="en-US" dirty="0"/>
              <a:t>， </a:t>
            </a:r>
            <a:r>
              <a:rPr lang="en-US" altLang="zh-CN" dirty="0"/>
              <a:t>Tomas</a:t>
            </a:r>
            <a:r>
              <a:rPr lang="zh-CN" altLang="en-US" dirty="0"/>
              <a:t>， </a:t>
            </a:r>
            <a:r>
              <a:rPr lang="en-US" altLang="zh-CN" dirty="0"/>
              <a:t>et al. "Efficient estimation of word representations in vector space." arXiv preprint arXiv:1301.3781 (2013).</a:t>
            </a:r>
          </a:p>
          <a:p>
            <a:pPr marL="363538" indent="-363538" eaLnBrk="1" latinLnBrk="1" hangingPunct="1">
              <a:lnSpc>
                <a:spcPct val="100000"/>
              </a:lnSpc>
              <a:spcAft>
                <a:spcPts val="300"/>
              </a:spcAft>
            </a:pPr>
            <a:r>
              <a:rPr lang="en-US" altLang="zh-CN" dirty="0" err="1"/>
              <a:t>Andoni</a:t>
            </a:r>
            <a:r>
              <a:rPr lang="zh-CN" altLang="en-US" dirty="0"/>
              <a:t>， </a:t>
            </a:r>
            <a:r>
              <a:rPr lang="en-US" altLang="zh-CN" dirty="0"/>
              <a:t>Alexandr</a:t>
            </a:r>
            <a:r>
              <a:rPr lang="zh-CN" altLang="en-US" dirty="0"/>
              <a:t>， </a:t>
            </a:r>
            <a:r>
              <a:rPr lang="en-US" altLang="zh-CN" dirty="0"/>
              <a:t>and Piotr Indyk. "Near-optimal hashing algorithms for approximate nearest neighbor in high dimensions." Communications of the ACM 51.1 (2008): 117-122.</a:t>
            </a:r>
          </a:p>
          <a:p>
            <a:pPr marL="363538" indent="-363538" eaLnBrk="1" latinLnBrk="1" hangingPunct="1">
              <a:lnSpc>
                <a:spcPct val="100000"/>
              </a:lnSpc>
              <a:spcAft>
                <a:spcPts val="300"/>
              </a:spcAft>
            </a:pPr>
            <a:r>
              <a:rPr lang="en-US" altLang="zh-CN" dirty="0" err="1"/>
              <a:t>Jégou</a:t>
            </a:r>
            <a:r>
              <a:rPr lang="zh-CN" altLang="en-US" dirty="0"/>
              <a:t>， </a:t>
            </a:r>
            <a:r>
              <a:rPr lang="en-US" altLang="zh-CN" dirty="0"/>
              <a:t>Hervé</a:t>
            </a:r>
            <a:r>
              <a:rPr lang="zh-CN" altLang="en-US" dirty="0"/>
              <a:t>， </a:t>
            </a:r>
            <a:r>
              <a:rPr lang="en-US" altLang="zh-CN" dirty="0"/>
              <a:t>et al. "Product quantization for nearest neighbor search." IEEE transactions on pattern analysis and machine intelligence 33.1 (2010): 117-128.</a:t>
            </a:r>
          </a:p>
          <a:p>
            <a:pPr marL="363538" indent="-363538" eaLnBrk="1" latinLnBrk="1" hangingPunct="1">
              <a:lnSpc>
                <a:spcPct val="100000"/>
              </a:lnSpc>
              <a:spcAft>
                <a:spcPts val="300"/>
              </a:spcAft>
            </a:pPr>
            <a:r>
              <a:rPr lang="en-US" altLang="zh-CN" dirty="0"/>
              <a:t>Ge</a:t>
            </a:r>
            <a:r>
              <a:rPr lang="zh-CN" altLang="en-US" dirty="0"/>
              <a:t>， </a:t>
            </a:r>
            <a:r>
              <a:rPr lang="en-US" altLang="zh-CN" dirty="0"/>
              <a:t>Tiezheng</a:t>
            </a:r>
            <a:r>
              <a:rPr lang="zh-CN" altLang="en-US" dirty="0"/>
              <a:t>， </a:t>
            </a:r>
            <a:r>
              <a:rPr lang="en-US" altLang="zh-CN" dirty="0"/>
              <a:t>et al. "Optimized product quantization." IEEE transactions on pattern analysis and machine intelligence 36.4 (2013): 744-755.</a:t>
            </a:r>
          </a:p>
          <a:p>
            <a:pPr marL="363538" indent="-363538" eaLnBrk="1" latinLnBrk="1" hangingPunct="1">
              <a:lnSpc>
                <a:spcPct val="100000"/>
              </a:lnSpc>
              <a:spcAft>
                <a:spcPts val="300"/>
              </a:spcAft>
            </a:pPr>
            <a:r>
              <a:rPr lang="en-US" altLang="zh-CN" dirty="0" err="1"/>
              <a:t>Babenko</a:t>
            </a:r>
            <a:r>
              <a:rPr lang="zh-CN" altLang="en-US" dirty="0"/>
              <a:t>， </a:t>
            </a:r>
            <a:r>
              <a:rPr lang="en-US" altLang="zh-CN" dirty="0"/>
              <a:t>Artem</a:t>
            </a:r>
            <a:r>
              <a:rPr lang="zh-CN" altLang="en-US" dirty="0"/>
              <a:t>， </a:t>
            </a:r>
            <a:r>
              <a:rPr lang="en-US" altLang="zh-CN" dirty="0"/>
              <a:t>and Victor Lempitsky. "The inverted multi-index." IEEE transactions on pattern analysis and machine intelligence 37.6 (2014): 1247-1260.</a:t>
            </a:r>
          </a:p>
          <a:p>
            <a:pPr marL="363538" indent="-363538" eaLnBrk="1" latinLnBrk="1" hangingPunct="1">
              <a:lnSpc>
                <a:spcPct val="100000"/>
              </a:lnSpc>
              <a:spcAft>
                <a:spcPts val="300"/>
              </a:spcAft>
            </a:pPr>
            <a:r>
              <a:rPr lang="en-US" altLang="zh-CN" dirty="0" err="1"/>
              <a:t>Datar</a:t>
            </a:r>
            <a:r>
              <a:rPr lang="en-US" altLang="zh-CN" dirty="0"/>
              <a:t> M</a:t>
            </a:r>
            <a:r>
              <a:rPr lang="zh-CN" altLang="en-US" dirty="0"/>
              <a:t>， </a:t>
            </a:r>
            <a:r>
              <a:rPr lang="en-US" altLang="zh-CN" dirty="0"/>
              <a:t>Immorlica N</a:t>
            </a:r>
            <a:r>
              <a:rPr lang="zh-CN" altLang="en-US" dirty="0"/>
              <a:t>， </a:t>
            </a:r>
            <a:r>
              <a:rPr lang="en-US" altLang="zh-CN" dirty="0"/>
              <a:t>Indyk P</a:t>
            </a:r>
            <a:r>
              <a:rPr lang="zh-CN" altLang="en-US" dirty="0"/>
              <a:t>， </a:t>
            </a:r>
            <a:r>
              <a:rPr lang="en-US" altLang="zh-CN" dirty="0"/>
              <a:t>Mirrokni VS. Locality-sensitive hashing scheme based on p-stable distributions. Proceedings of the twentieth annual symposium on Computational geometry. 2004 Jun 8:253-62.</a:t>
            </a:r>
          </a:p>
          <a:p>
            <a:pPr marL="363538" indent="-363538" eaLnBrk="1" latinLnBrk="1" hangingPunct="1">
              <a:lnSpc>
                <a:spcPct val="100000"/>
              </a:lnSpc>
              <a:spcAft>
                <a:spcPts val="300"/>
              </a:spcAft>
            </a:pPr>
            <a:r>
              <a:rPr lang="en-US" altLang="zh-CN" dirty="0"/>
              <a:t>Muja M</a:t>
            </a:r>
            <a:r>
              <a:rPr lang="zh-CN" altLang="en-US" dirty="0"/>
              <a:t>， </a:t>
            </a:r>
            <a:r>
              <a:rPr lang="en-US" altLang="zh-CN" dirty="0"/>
              <a:t>Lowe DG. Fast approximate nearest neighbors with automatic algorithm configuration. VISAPP (1). 2009 Feb 4:331-40.</a:t>
            </a:r>
          </a:p>
          <a:p>
            <a:pPr marL="363538" indent="-363538" eaLnBrk="1" latinLnBrk="1" hangingPunct="1">
              <a:lnSpc>
                <a:spcPct val="100000"/>
              </a:lnSpc>
              <a:spcAft>
                <a:spcPts val="300"/>
              </a:spcAft>
            </a:pPr>
            <a:r>
              <a:rPr lang="en-US" altLang="zh-CN" dirty="0" err="1"/>
              <a:t>Jégou</a:t>
            </a:r>
            <a:r>
              <a:rPr lang="zh-CN" altLang="en-US" dirty="0"/>
              <a:t>， </a:t>
            </a:r>
            <a:r>
              <a:rPr lang="en-US" altLang="zh-CN" dirty="0"/>
              <a:t>Hervé</a:t>
            </a:r>
            <a:r>
              <a:rPr lang="zh-CN" altLang="en-US" dirty="0"/>
              <a:t>， </a:t>
            </a:r>
            <a:r>
              <a:rPr lang="en-US" altLang="zh-CN" dirty="0"/>
              <a:t>et al. "Product quantization for nearest neighbor search." IEEE transactions on pattern analysis and machine intelligence 33.1 (2011): 117-128.</a:t>
            </a:r>
          </a:p>
          <a:p>
            <a:pPr marL="363538" indent="-363538" eaLnBrk="1" latinLnBrk="1" hangingPunct="1">
              <a:lnSpc>
                <a:spcPct val="100000"/>
              </a:lnSpc>
              <a:spcAft>
                <a:spcPts val="300"/>
              </a:spcAft>
            </a:pPr>
            <a:r>
              <a:rPr lang="en-US" altLang="zh-CN" dirty="0"/>
              <a:t>Chen</a:t>
            </a:r>
            <a:r>
              <a:rPr lang="zh-CN" altLang="en-US" dirty="0"/>
              <a:t>， </a:t>
            </a:r>
            <a:r>
              <a:rPr lang="en-US" altLang="zh-CN" dirty="0"/>
              <a:t>Zhenjie</a:t>
            </a:r>
            <a:r>
              <a:rPr lang="zh-CN" altLang="en-US" dirty="0"/>
              <a:t>， </a:t>
            </a:r>
            <a:r>
              <a:rPr lang="en-US" altLang="zh-CN" dirty="0"/>
              <a:t>and Jingqi Yan. "Fast KNN search for big data with set compression tree and best bin first." 2016 2nd International Conference on Cloud Computing and Internet of Things (CCIOT). IEEE</a:t>
            </a:r>
            <a:r>
              <a:rPr lang="zh-CN" altLang="en-US" dirty="0"/>
              <a:t>， </a:t>
            </a:r>
            <a:r>
              <a:rPr lang="en-US" altLang="zh-CN" dirty="0"/>
              <a:t>2016.</a:t>
            </a:r>
          </a:p>
          <a:p>
            <a:pPr marL="363538" indent="-363538" eaLnBrk="1" latinLnBrk="1" hangingPunct="1">
              <a:lnSpc>
                <a:spcPct val="100000"/>
              </a:lnSpc>
              <a:spcAft>
                <a:spcPts val="300"/>
              </a:spcAft>
            </a:pPr>
            <a:r>
              <a:rPr lang="en-US" altLang="zh-CN" dirty="0" err="1"/>
              <a:t>Dehmamy</a:t>
            </a:r>
            <a:r>
              <a:rPr lang="zh-CN" altLang="en-US" dirty="0"/>
              <a:t>， </a:t>
            </a:r>
            <a:r>
              <a:rPr lang="en-US" altLang="zh-CN" dirty="0"/>
              <a:t>Nima</a:t>
            </a:r>
            <a:r>
              <a:rPr lang="zh-CN" altLang="en-US" dirty="0"/>
              <a:t>， </a:t>
            </a:r>
            <a:r>
              <a:rPr lang="en-US" altLang="zh-CN" dirty="0"/>
              <a:t>Albert-László Barabási</a:t>
            </a:r>
            <a:r>
              <a:rPr lang="zh-CN" altLang="en-US" dirty="0"/>
              <a:t>， </a:t>
            </a:r>
            <a:r>
              <a:rPr lang="en-US" altLang="zh-CN" dirty="0"/>
              <a:t>and Rose Yu. "Understanding the representation power of graph neural networks in learning graph topology." Advances in Neural Information Processing Systems 32 (2019).</a:t>
            </a:r>
          </a:p>
          <a:p>
            <a:pPr marL="363538" indent="-363538" eaLnBrk="1" latinLnBrk="1" hangingPunct="1">
              <a:lnSpc>
                <a:spcPct val="100000"/>
              </a:lnSpc>
              <a:spcAft>
                <a:spcPts val="300"/>
              </a:spcAft>
            </a:pPr>
            <a:r>
              <a:rPr lang="en-US" altLang="zh-CN" dirty="0" err="1"/>
              <a:t>Babenko</a:t>
            </a:r>
            <a:r>
              <a:rPr lang="en-US" altLang="zh-CN" dirty="0"/>
              <a:t> A</a:t>
            </a:r>
            <a:r>
              <a:rPr lang="zh-CN" altLang="en-US" dirty="0"/>
              <a:t>， </a:t>
            </a:r>
            <a:r>
              <a:rPr lang="en-US" altLang="zh-CN" dirty="0" err="1"/>
              <a:t>Lempitsky</a:t>
            </a:r>
            <a:r>
              <a:rPr lang="en-US" altLang="zh-CN" dirty="0"/>
              <a:t> V. The inverted multi-index. IEEE transactions on pattern analysis and machine intelligence. 2014 Jun 7;37 (6):1247-60.</a:t>
            </a:r>
            <a:endParaRPr lang="en-US" altLang="zh-CN" dirty="0">
              <a:cs typeface="Futura Medium" panose="020B0602020204020303" pitchFamily="34" charset="-79"/>
            </a:endParaRPr>
          </a:p>
        </p:txBody>
      </p:sp>
    </p:spTree>
    <p:extLst>
      <p:ext uri="{BB962C8B-B14F-4D97-AF65-F5344CB8AC3E}">
        <p14:creationId xmlns:p14="http://schemas.microsoft.com/office/powerpoint/2010/main" val="311266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A835CF-64BF-D04E-8254-B42CA73039A8}"/>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endParaRPr kumimoji="1" lang="zh-CN" altLang="en-US" dirty="0"/>
          </a:p>
        </p:txBody>
      </p:sp>
      <p:sp>
        <p:nvSpPr>
          <p:cNvPr id="3" name="内容占位符 2">
            <a:extLst>
              <a:ext uri="{FF2B5EF4-FFF2-40B4-BE49-F238E27FC236}">
                <a16:creationId xmlns:a16="http://schemas.microsoft.com/office/drawing/2014/main" id="{8123DBE8-5925-7242-A865-4F5FA1BE158B}"/>
              </a:ext>
            </a:extLst>
          </p:cNvPr>
          <p:cNvSpPr>
            <a:spLocks noGrp="1"/>
          </p:cNvSpPr>
          <p:nvPr>
            <p:ph sz="half" idx="1"/>
          </p:nvPr>
        </p:nvSpPr>
        <p:spPr/>
        <p:txBody>
          <a:bodyPr numCol="2"/>
          <a:lstStyle/>
          <a:p>
            <a:pPr marL="363538" indent="-363538" eaLnBrk="1" latinLnBrk="1" hangingPunct="1">
              <a:lnSpc>
                <a:spcPct val="100000"/>
              </a:lnSpc>
              <a:spcAft>
                <a:spcPts val="300"/>
              </a:spcAft>
            </a:pPr>
            <a:r>
              <a:rPr lang="en-US" altLang="zh-CN" dirty="0">
                <a:hlinkClick r:id="rId2">
                  <a:extLst>
                    <a:ext uri="{A12FA001-AC4F-418D-AE19-62706E023703}">
                      <ahyp:hlinkClr xmlns:ahyp="http://schemas.microsoft.com/office/drawing/2018/hyperlinkcolor" val="tx"/>
                    </a:ext>
                  </a:extLst>
                </a:hlinkClick>
              </a:rPr>
              <a:t>https://www.bilibili.com/video/BV11a4y1c7SW</a:t>
            </a:r>
            <a:endParaRPr lang="en-US" altLang="zh-CN" dirty="0"/>
          </a:p>
          <a:p>
            <a:pPr marL="363538" indent="-363538" eaLnBrk="1" latinLnBrk="1" hangingPunct="1">
              <a:lnSpc>
                <a:spcPct val="100000"/>
              </a:lnSpc>
              <a:spcAft>
                <a:spcPts val="300"/>
              </a:spcAft>
            </a:pPr>
            <a:r>
              <a:rPr lang="en-US" altLang="zh-CN" dirty="0">
                <a:hlinkClick r:id="rId3">
                  <a:extLst>
                    <a:ext uri="{A12FA001-AC4F-418D-AE19-62706E023703}">
                      <ahyp:hlinkClr xmlns:ahyp="http://schemas.microsoft.com/office/drawing/2018/hyperlinkcolor" val="tx"/>
                    </a:ext>
                  </a:extLst>
                </a:hlinkClick>
              </a:rPr>
              <a:t>https://www.bilibili.com/video/BV1BM4y177Dk</a:t>
            </a:r>
            <a:endParaRPr lang="en-US" altLang="zh-CN" dirty="0"/>
          </a:p>
          <a:p>
            <a:pPr marL="363538" indent="-363538" eaLnBrk="1" latinLnBrk="1" hangingPunct="1">
              <a:lnSpc>
                <a:spcPct val="100000"/>
              </a:lnSpc>
              <a:spcAft>
                <a:spcPts val="300"/>
              </a:spcAft>
            </a:pPr>
            <a:r>
              <a:rPr lang="en-US" altLang="zh-CN" dirty="0">
                <a:hlinkClick r:id="rId4">
                  <a:extLst>
                    <a:ext uri="{A12FA001-AC4F-418D-AE19-62706E023703}">
                      <ahyp:hlinkClr xmlns:ahyp="http://schemas.microsoft.com/office/drawing/2018/hyperlinkcolor" val="tx"/>
                    </a:ext>
                  </a:extLst>
                </a:hlinkClick>
              </a:rPr>
              <a:t>https://www.pinecone.io/learn/vector-database/</a:t>
            </a:r>
            <a:endParaRPr lang="en-US" altLang="zh-CN" dirty="0"/>
          </a:p>
          <a:p>
            <a:pPr marL="363538" indent="-363538" eaLnBrk="1" latinLnBrk="1" hangingPunct="1">
              <a:lnSpc>
                <a:spcPct val="100000"/>
              </a:lnSpc>
              <a:spcAft>
                <a:spcPts val="300"/>
              </a:spcAft>
              <a:tabLst>
                <a:tab pos="5235575" algn="l"/>
              </a:tabLst>
            </a:pPr>
            <a:r>
              <a:rPr lang="en-US" altLang="zh-CN" dirty="0">
                <a:hlinkClick r:id="rId5">
                  <a:extLst>
                    <a:ext uri="{A12FA001-AC4F-418D-AE19-62706E023703}">
                      <ahyp:hlinkClr xmlns:ahyp="http://schemas.microsoft.com/office/drawing/2018/hyperlinkcolor" val="tx"/>
                    </a:ext>
                  </a:extLst>
                </a:hlinkClick>
              </a:rPr>
              <a:t>https://github.com/guangzhengli/ChatFiles</a:t>
            </a:r>
            <a:endParaRPr lang="en-US" altLang="zh-CN" dirty="0"/>
          </a:p>
          <a:p>
            <a:pPr marL="363538" indent="-363538" eaLnBrk="1" latinLnBrk="1" hangingPunct="1">
              <a:lnSpc>
                <a:spcPct val="100000"/>
              </a:lnSpc>
              <a:spcAft>
                <a:spcPts val="300"/>
              </a:spcAft>
            </a:pPr>
            <a:r>
              <a:rPr lang="en-US" altLang="zh-CN" dirty="0">
                <a:hlinkClick r:id="rId6">
                  <a:extLst>
                    <a:ext uri="{A12FA001-AC4F-418D-AE19-62706E023703}">
                      <ahyp:hlinkClr xmlns:ahyp="http://schemas.microsoft.com/office/drawing/2018/hyperlinkcolor" val="tx"/>
                    </a:ext>
                  </a:extLst>
                </a:hlinkClick>
              </a:rPr>
              <a:t>https://github.com/guangzhengli/vectorhub</a:t>
            </a:r>
            <a:endParaRPr lang="en-US" altLang="zh-CN" dirty="0"/>
          </a:p>
          <a:p>
            <a:pPr marL="363538" indent="-363538" eaLnBrk="1" latinLnBrk="1" hangingPunct="1">
              <a:lnSpc>
                <a:spcPct val="100000"/>
              </a:lnSpc>
              <a:spcAft>
                <a:spcPts val="300"/>
              </a:spcAft>
            </a:pPr>
            <a:r>
              <a:rPr lang="en-US" altLang="zh-CN" dirty="0">
                <a:hlinkClick r:id="rId7">
                  <a:extLst>
                    <a:ext uri="{A12FA001-AC4F-418D-AE19-62706E023703}">
                      <ahyp:hlinkClr xmlns:ahyp="http://schemas.microsoft.com/office/drawing/2018/hyperlinkcolor" val="tx"/>
                    </a:ext>
                  </a:extLst>
                </a:hlinkClick>
              </a:rPr>
              <a:t>https://www.anthropic.com/index/100k-context-windows</a:t>
            </a:r>
            <a:endParaRPr lang="en-US" altLang="zh-CN" dirty="0"/>
          </a:p>
          <a:p>
            <a:pPr marL="363538" indent="-363538" eaLnBrk="1" latinLnBrk="1" hangingPunct="1">
              <a:lnSpc>
                <a:spcPct val="100000"/>
              </a:lnSpc>
              <a:spcAft>
                <a:spcPts val="300"/>
              </a:spcAft>
            </a:pPr>
            <a:r>
              <a:rPr lang="en-US" altLang="zh-CN" dirty="0">
                <a:hlinkClick r:id="rId8">
                  <a:extLst>
                    <a:ext uri="{A12FA001-AC4F-418D-AE19-62706E023703}">
                      <ahyp:hlinkClr xmlns:ahyp="http://schemas.microsoft.com/office/drawing/2018/hyperlinkcolor" val="tx"/>
                    </a:ext>
                  </a:extLst>
                </a:hlinkClick>
              </a:rPr>
              <a:t>https://js.langchain.com/docs/</a:t>
            </a:r>
            <a:endParaRPr lang="en-US" altLang="zh-CN" dirty="0"/>
          </a:p>
          <a:p>
            <a:pPr marL="363538" indent="-363538" eaLnBrk="1" latinLnBrk="1" hangingPunct="1">
              <a:lnSpc>
                <a:spcPct val="100000"/>
              </a:lnSpc>
              <a:spcAft>
                <a:spcPts val="300"/>
              </a:spcAft>
            </a:pPr>
            <a:r>
              <a:rPr lang="en-US" altLang="zh-CN" dirty="0">
                <a:hlinkClick r:id="rId9">
                  <a:extLst>
                    <a:ext uri="{A12FA001-AC4F-418D-AE19-62706E023703}">
                      <ahyp:hlinkClr xmlns:ahyp="http://schemas.microsoft.com/office/drawing/2018/hyperlinkcolor" val="tx"/>
                    </a:ext>
                  </a:extLst>
                </a:hlinkClick>
              </a:rPr>
              <a:t>https://www.pinecone.io/learn/series/faiss/locality-sensitive-hashing/</a:t>
            </a:r>
            <a:endParaRPr lang="en-US" altLang="zh-CN" dirty="0"/>
          </a:p>
          <a:p>
            <a:pPr marL="363538" indent="-363538" eaLnBrk="1" latinLnBrk="1" hangingPunct="1">
              <a:lnSpc>
                <a:spcPct val="100000"/>
              </a:lnSpc>
              <a:spcAft>
                <a:spcPts val="300"/>
              </a:spcAft>
            </a:pPr>
            <a:r>
              <a:rPr lang="en-US" altLang="zh-CN" dirty="0">
                <a:hlinkClick r:id="rId10">
                  <a:extLst>
                    <a:ext uri="{A12FA001-AC4F-418D-AE19-62706E023703}">
                      <ahyp:hlinkClr xmlns:ahyp="http://schemas.microsoft.com/office/drawing/2018/hyperlinkcolor" val="tx"/>
                    </a:ext>
                  </a:extLst>
                </a:hlinkClick>
              </a:rPr>
              <a:t>https://www.pinecone.io/learn/series/faiss/product-quantization/</a:t>
            </a:r>
            <a:endParaRPr lang="en-US" altLang="zh-CN" dirty="0"/>
          </a:p>
          <a:p>
            <a:pPr marL="363538" indent="-363538" eaLnBrk="1" latinLnBrk="1" hangingPunct="1">
              <a:lnSpc>
                <a:spcPct val="100000"/>
              </a:lnSpc>
              <a:spcAft>
                <a:spcPts val="300"/>
              </a:spcAft>
              <a:tabLst>
                <a:tab pos="5235575" algn="l"/>
              </a:tabLst>
            </a:pPr>
            <a:r>
              <a:rPr lang="en-US" altLang="zh-CN" dirty="0">
                <a:hlinkClick r:id="rId11">
                  <a:extLst>
                    <a:ext uri="{A12FA001-AC4F-418D-AE19-62706E023703}">
                      <ahyp:hlinkClr xmlns:ahyp="http://schemas.microsoft.com/office/drawing/2018/hyperlinkcolor" val="tx"/>
                    </a:ext>
                  </a:extLst>
                </a:hlinkClick>
              </a:rPr>
              <a:t>https://www.pinecone.io/learn/series/faiss/locality-sensitive-hashing-random-projection/</a:t>
            </a:r>
            <a:endParaRPr lang="en-US" altLang="zh-CN" dirty="0"/>
          </a:p>
          <a:p>
            <a:pPr marL="363538" indent="-363538" eaLnBrk="1" latinLnBrk="1" hangingPunct="1">
              <a:lnSpc>
                <a:spcPct val="100000"/>
              </a:lnSpc>
              <a:spcAft>
                <a:spcPts val="300"/>
              </a:spcAft>
            </a:pPr>
            <a:r>
              <a:rPr lang="en-US" altLang="zh-CN" dirty="0">
                <a:hlinkClick r:id="rId12">
                  <a:extLst>
                    <a:ext uri="{A12FA001-AC4F-418D-AE19-62706E023703}">
                      <ahyp:hlinkClr xmlns:ahyp="http://schemas.microsoft.com/office/drawing/2018/hyperlinkcolor" val="tx"/>
                    </a:ext>
                  </a:extLst>
                </a:hlinkClick>
              </a:rPr>
              <a:t>https://www.youtube.com/watch?v=QvKMwLjdK-s&amp;t=168s&amp;ab_channel=JamesBriggs</a:t>
            </a:r>
            <a:endParaRPr lang="en-US" altLang="zh-CN" dirty="0"/>
          </a:p>
          <a:p>
            <a:pPr marL="363538" indent="-363538" eaLnBrk="1" latinLnBrk="1" hangingPunct="1">
              <a:lnSpc>
                <a:spcPct val="100000"/>
              </a:lnSpc>
              <a:spcAft>
                <a:spcPts val="300"/>
              </a:spcAft>
            </a:pPr>
            <a:r>
              <a:rPr lang="en-US" altLang="zh-CN" dirty="0">
                <a:hlinkClick r:id="rId13">
                  <a:extLst>
                    <a:ext uri="{A12FA001-AC4F-418D-AE19-62706E023703}">
                      <ahyp:hlinkClr xmlns:ahyp="http://schemas.microsoft.com/office/drawing/2018/hyperlinkcolor" val="tx"/>
                    </a:ext>
                  </a:extLst>
                </a:hlinkClick>
              </a:rPr>
              <a:t>https://www.pinecone.io/learn/series/faiss/faiss-tutorial/</a:t>
            </a:r>
            <a:endParaRPr lang="en-US" altLang="zh-CN" dirty="0"/>
          </a:p>
          <a:p>
            <a:pPr marL="363538" indent="-363538" eaLnBrk="1" latinLnBrk="1" hangingPunct="1">
              <a:lnSpc>
                <a:spcPct val="100000"/>
              </a:lnSpc>
              <a:spcAft>
                <a:spcPts val="300"/>
              </a:spcAft>
            </a:pPr>
            <a:r>
              <a:rPr lang="en-US" altLang="zh-CN" dirty="0">
                <a:hlinkClick r:id="rId14">
                  <a:extLst>
                    <a:ext uri="{A12FA001-AC4F-418D-AE19-62706E023703}">
                      <ahyp:hlinkClr xmlns:ahyp="http://schemas.microsoft.com/office/drawing/2018/hyperlinkcolor" val="tx"/>
                    </a:ext>
                  </a:extLst>
                </a:hlinkClick>
              </a:rPr>
              <a:t>https://www.youtube.com/watch?v=sKyvsdEv6rk&amp;ab_channel=JamesBriggs</a:t>
            </a:r>
            <a:endParaRPr lang="en-US" altLang="zh-CN" dirty="0"/>
          </a:p>
          <a:p>
            <a:pPr marL="363538" indent="-363538" eaLnBrk="1" latinLnBrk="1" hangingPunct="1">
              <a:lnSpc>
                <a:spcPct val="100000"/>
              </a:lnSpc>
              <a:spcAft>
                <a:spcPts val="300"/>
              </a:spcAft>
            </a:pPr>
            <a:r>
              <a:rPr lang="en-US" altLang="zh-CN" dirty="0">
                <a:hlinkClick r:id="rId15">
                  <a:extLst>
                    <a:ext uri="{A12FA001-AC4F-418D-AE19-62706E023703}">
                      <ahyp:hlinkClr xmlns:ahyp="http://schemas.microsoft.com/office/drawing/2018/hyperlinkcolor" val="tx"/>
                    </a:ext>
                  </a:extLst>
                </a:hlinkClick>
              </a:rPr>
              <a:t>https://www.pinecone.io/learn/vector-similarity/</a:t>
            </a:r>
            <a:endParaRPr lang="en-US" altLang="zh-CN" dirty="0"/>
          </a:p>
          <a:p>
            <a:pPr marL="363538" indent="-363538" eaLnBrk="1" latinLnBrk="1" hangingPunct="1">
              <a:lnSpc>
                <a:spcPct val="100000"/>
              </a:lnSpc>
              <a:spcAft>
                <a:spcPts val="300"/>
              </a:spcAft>
            </a:pPr>
            <a:r>
              <a:rPr lang="en-US" altLang="zh-CN" dirty="0">
                <a:hlinkClick r:id="rId16">
                  <a:extLst>
                    <a:ext uri="{A12FA001-AC4F-418D-AE19-62706E023703}">
                      <ahyp:hlinkClr xmlns:ahyp="http://schemas.microsoft.com/office/drawing/2018/hyperlinkcolor" val="tx"/>
                    </a:ext>
                  </a:extLst>
                </a:hlinkClick>
              </a:rPr>
              <a:t>https://github.com/chroma-core/chroma</a:t>
            </a:r>
            <a:endParaRPr lang="en-US" altLang="zh-CN" dirty="0"/>
          </a:p>
          <a:p>
            <a:pPr marL="363538" indent="-363538" eaLnBrk="1" latinLnBrk="1" hangingPunct="1">
              <a:lnSpc>
                <a:spcPct val="100000"/>
              </a:lnSpc>
              <a:spcAft>
                <a:spcPts val="300"/>
              </a:spcAft>
            </a:pPr>
            <a:r>
              <a:rPr lang="en-US" altLang="zh-CN" dirty="0">
                <a:hlinkClick r:id="rId17">
                  <a:extLst>
                    <a:ext uri="{A12FA001-AC4F-418D-AE19-62706E023703}">
                      <ahyp:hlinkClr xmlns:ahyp="http://schemas.microsoft.com/office/drawing/2018/hyperlinkcolor" val="tx"/>
                    </a:ext>
                  </a:extLst>
                </a:hlinkClick>
              </a:rPr>
              <a:t>https://github.com/milvus-io/milvus</a:t>
            </a:r>
            <a:endParaRPr lang="en-US" altLang="zh-CN" dirty="0"/>
          </a:p>
          <a:p>
            <a:pPr marL="363538" indent="-363538" eaLnBrk="1" latinLnBrk="1" hangingPunct="1">
              <a:lnSpc>
                <a:spcPct val="100000"/>
              </a:lnSpc>
              <a:spcAft>
                <a:spcPts val="300"/>
              </a:spcAft>
            </a:pPr>
            <a:r>
              <a:rPr lang="en-US" altLang="zh-CN" dirty="0">
                <a:hlinkClick r:id="rId18">
                  <a:extLst>
                    <a:ext uri="{A12FA001-AC4F-418D-AE19-62706E023703}">
                      <ahyp:hlinkClr xmlns:ahyp="http://schemas.microsoft.com/office/drawing/2018/hyperlinkcolor" val="tx"/>
                    </a:ext>
                  </a:extLst>
                </a:hlinkClick>
              </a:rPr>
              <a:t>https://www.pinecone.io/</a:t>
            </a:r>
            <a:endParaRPr lang="en-US" altLang="zh-CN" dirty="0"/>
          </a:p>
          <a:p>
            <a:pPr marL="363538" indent="-363538" eaLnBrk="1" latinLnBrk="1" hangingPunct="1">
              <a:lnSpc>
                <a:spcPct val="100000"/>
              </a:lnSpc>
              <a:spcAft>
                <a:spcPts val="300"/>
              </a:spcAft>
            </a:pPr>
            <a:r>
              <a:rPr lang="en-US" altLang="zh-CN" dirty="0">
                <a:hlinkClick r:id="rId19">
                  <a:extLst>
                    <a:ext uri="{A12FA001-AC4F-418D-AE19-62706E023703}">
                      <ahyp:hlinkClr xmlns:ahyp="http://schemas.microsoft.com/office/drawing/2018/hyperlinkcolor" val="tx"/>
                    </a:ext>
                  </a:extLst>
                </a:hlinkClick>
              </a:rPr>
              <a:t>https://github.com/qdrant/qdrant</a:t>
            </a:r>
            <a:endParaRPr lang="en-US" altLang="zh-CN" dirty="0"/>
          </a:p>
          <a:p>
            <a:pPr marL="363538" indent="-363538" eaLnBrk="1" latinLnBrk="1" hangingPunct="1">
              <a:lnSpc>
                <a:spcPct val="100000"/>
              </a:lnSpc>
              <a:spcAft>
                <a:spcPts val="300"/>
              </a:spcAft>
            </a:pPr>
            <a:r>
              <a:rPr lang="en-US" altLang="zh-CN" dirty="0">
                <a:hlinkClick r:id="rId20">
                  <a:extLst>
                    <a:ext uri="{A12FA001-AC4F-418D-AE19-62706E023703}">
                      <ahyp:hlinkClr xmlns:ahyp="http://schemas.microsoft.com/office/drawing/2018/hyperlinkcolor" val="tx"/>
                    </a:ext>
                  </a:extLst>
                </a:hlinkClick>
              </a:rPr>
              <a:t>https://github.com/typesense/typesense</a:t>
            </a:r>
            <a:endParaRPr lang="en-US" altLang="zh-CN" dirty="0"/>
          </a:p>
          <a:p>
            <a:pPr marL="363538" indent="-363538" eaLnBrk="1" latinLnBrk="1" hangingPunct="1">
              <a:lnSpc>
                <a:spcPct val="100000"/>
              </a:lnSpc>
              <a:spcAft>
                <a:spcPts val="300"/>
              </a:spcAft>
            </a:pPr>
            <a:r>
              <a:rPr lang="en-US" altLang="zh-CN" dirty="0">
                <a:hlinkClick r:id="rId21">
                  <a:extLst>
                    <a:ext uri="{A12FA001-AC4F-418D-AE19-62706E023703}">
                      <ahyp:hlinkClr xmlns:ahyp="http://schemas.microsoft.com/office/drawing/2018/hyperlinkcolor" val="tx"/>
                    </a:ext>
                  </a:extLst>
                </a:hlinkClick>
              </a:rPr>
              <a:t>https://github.com/weaviate/weaviate</a:t>
            </a:r>
            <a:endParaRPr lang="en-US" altLang="zh-CN" dirty="0"/>
          </a:p>
          <a:p>
            <a:pPr marL="363538" indent="-363538" eaLnBrk="1" latinLnBrk="1" hangingPunct="1">
              <a:lnSpc>
                <a:spcPct val="100000"/>
              </a:lnSpc>
              <a:spcAft>
                <a:spcPts val="300"/>
              </a:spcAft>
            </a:pPr>
            <a:r>
              <a:rPr lang="en-US" altLang="zh-CN" dirty="0">
                <a:hlinkClick r:id="rId22">
                  <a:extLst>
                    <a:ext uri="{A12FA001-AC4F-418D-AE19-62706E023703}">
                      <ahyp:hlinkClr xmlns:ahyp="http://schemas.microsoft.com/office/drawing/2018/hyperlinkcolor" val="tx"/>
                    </a:ext>
                  </a:extLst>
                </a:hlinkClick>
              </a:rPr>
              <a:t>https://redis.io/docs/interact/search-and-query/</a:t>
            </a:r>
            <a:endParaRPr lang="en-US" altLang="zh-CN" dirty="0"/>
          </a:p>
          <a:p>
            <a:pPr marL="363538" indent="-363538" eaLnBrk="1" latinLnBrk="1" hangingPunct="1">
              <a:lnSpc>
                <a:spcPct val="100000"/>
              </a:lnSpc>
              <a:spcAft>
                <a:spcPts val="300"/>
              </a:spcAft>
            </a:pPr>
            <a:r>
              <a:rPr lang="en-US" altLang="zh-CN" dirty="0">
                <a:hlinkClick r:id="rId23">
                  <a:extLst>
                    <a:ext uri="{A12FA001-AC4F-418D-AE19-62706E023703}">
                      <ahyp:hlinkClr xmlns:ahyp="http://schemas.microsoft.com/office/drawing/2018/hyperlinkcolor" val="tx"/>
                    </a:ext>
                  </a:extLst>
                </a:hlinkClick>
              </a:rPr>
              <a:t>https://github.com/pgvector/pgvector</a:t>
            </a:r>
            <a:endParaRPr lang="en-US" altLang="zh-CN" dirty="0"/>
          </a:p>
          <a:p>
            <a:endParaRPr kumimoji="1" lang="zh-CN" altLang="en-US" dirty="0"/>
          </a:p>
        </p:txBody>
      </p:sp>
    </p:spTree>
    <p:extLst>
      <p:ext uri="{BB962C8B-B14F-4D97-AF65-F5344CB8AC3E}">
        <p14:creationId xmlns:p14="http://schemas.microsoft.com/office/powerpoint/2010/main" val="1109993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B0B19F-499C-754B-870A-9A87A9BB1102}"/>
              </a:ext>
            </a:extLst>
          </p:cNvPr>
          <p:cNvSpPr>
            <a:spLocks noGrp="1"/>
          </p:cNvSpPr>
          <p:nvPr>
            <p:ph type="title"/>
          </p:nvPr>
        </p:nvSpPr>
        <p:spPr/>
        <p:txBody>
          <a:bodyPr/>
          <a:lstStyle/>
          <a:p>
            <a:r>
              <a:rPr lang="zh-CN" altLang="en-US" dirty="0"/>
              <a:t>大模型业务全流程</a:t>
            </a:r>
          </a:p>
        </p:txBody>
      </p:sp>
      <p:sp>
        <p:nvSpPr>
          <p:cNvPr id="8" name="圆角矩形 7">
            <a:extLst>
              <a:ext uri="{FF2B5EF4-FFF2-40B4-BE49-F238E27FC236}">
                <a16:creationId xmlns:a16="http://schemas.microsoft.com/office/drawing/2014/main" id="{080CBD20-78B8-E04A-BE23-A551F675DED9}"/>
              </a:ext>
            </a:extLst>
          </p:cNvPr>
          <p:cNvSpPr/>
          <p:nvPr/>
        </p:nvSpPr>
        <p:spPr>
          <a:xfrm>
            <a:off x="2295850" y="6035202"/>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集群算力准备</a:t>
            </a:r>
          </a:p>
        </p:txBody>
      </p:sp>
      <p:sp>
        <p:nvSpPr>
          <p:cNvPr id="15" name="矩形 14">
            <a:extLst>
              <a:ext uri="{FF2B5EF4-FFF2-40B4-BE49-F238E27FC236}">
                <a16:creationId xmlns:a16="http://schemas.microsoft.com/office/drawing/2014/main" id="{D8A7A42C-550A-E441-AC50-052A1576F61C}"/>
              </a:ext>
            </a:extLst>
          </p:cNvPr>
          <p:cNvSpPr/>
          <p:nvPr/>
        </p:nvSpPr>
        <p:spPr>
          <a:xfrm>
            <a:off x="2295852" y="4584923"/>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1.</a:t>
            </a:r>
            <a:r>
              <a:rPr kumimoji="1" lang="zh-CN" altLang="en-US" sz="1400" b="1" dirty="0">
                <a:solidFill>
                  <a:schemeClr val="tx1"/>
                </a:solidFill>
                <a:latin typeface="+mn-ea"/>
              </a:rPr>
              <a:t> </a:t>
            </a:r>
            <a:r>
              <a:rPr kumimoji="1" lang="en-US" altLang="zh-CN" sz="1400" b="1" dirty="0">
                <a:solidFill>
                  <a:schemeClr val="tx1"/>
                </a:solidFill>
                <a:latin typeface="+mn-ea"/>
              </a:rPr>
              <a:t>AI</a:t>
            </a:r>
            <a:r>
              <a:rPr kumimoji="1" lang="zh-CN" altLang="en-US" sz="1400" b="1" dirty="0">
                <a:solidFill>
                  <a:schemeClr val="tx1"/>
                </a:solidFill>
                <a:latin typeface="+mn-ea"/>
              </a:rPr>
              <a:t> 集群建设</a:t>
            </a:r>
          </a:p>
        </p:txBody>
      </p:sp>
      <p:sp>
        <p:nvSpPr>
          <p:cNvPr id="17" name="圆角矩形 16">
            <a:extLst>
              <a:ext uri="{FF2B5EF4-FFF2-40B4-BE49-F238E27FC236}">
                <a16:creationId xmlns:a16="http://schemas.microsoft.com/office/drawing/2014/main" id="{C109E098-8590-4948-88D5-BE69E12A8897}"/>
              </a:ext>
            </a:extLst>
          </p:cNvPr>
          <p:cNvSpPr/>
          <p:nvPr/>
        </p:nvSpPr>
        <p:spPr>
          <a:xfrm>
            <a:off x="2295851" y="4961798"/>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a:extLst>
              <a:ext uri="{FF2B5EF4-FFF2-40B4-BE49-F238E27FC236}">
                <a16:creationId xmlns:a16="http://schemas.microsoft.com/office/drawing/2014/main" id="{FF392445-FD73-1A4E-9B45-806DC7DF2F0D}"/>
              </a:ext>
            </a:extLst>
          </p:cNvPr>
          <p:cNvSpPr/>
          <p:nvPr/>
        </p:nvSpPr>
        <p:spPr>
          <a:xfrm>
            <a:off x="2421777"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p>
        </p:txBody>
      </p:sp>
      <p:sp>
        <p:nvSpPr>
          <p:cNvPr id="19" name="圆角矩形 18">
            <a:extLst>
              <a:ext uri="{FF2B5EF4-FFF2-40B4-BE49-F238E27FC236}">
                <a16:creationId xmlns:a16="http://schemas.microsoft.com/office/drawing/2014/main" id="{70BD10A1-26FF-E248-99DA-DFB2E4A30BBD}"/>
              </a:ext>
            </a:extLst>
          </p:cNvPr>
          <p:cNvSpPr/>
          <p:nvPr/>
        </p:nvSpPr>
        <p:spPr>
          <a:xfrm>
            <a:off x="3545403"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p>
        </p:txBody>
      </p:sp>
      <p:sp>
        <p:nvSpPr>
          <p:cNvPr id="20" name="圆角矩形 19">
            <a:extLst>
              <a:ext uri="{FF2B5EF4-FFF2-40B4-BE49-F238E27FC236}">
                <a16:creationId xmlns:a16="http://schemas.microsoft.com/office/drawing/2014/main" id="{C8CE0B8F-1F8E-CA43-9FC5-3CE58FC9A20B}"/>
              </a:ext>
            </a:extLst>
          </p:cNvPr>
          <p:cNvSpPr/>
          <p:nvPr/>
        </p:nvSpPr>
        <p:spPr>
          <a:xfrm>
            <a:off x="4669029"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p>
        </p:txBody>
      </p:sp>
      <p:grpSp>
        <p:nvGrpSpPr>
          <p:cNvPr id="2" name="组合 1">
            <a:extLst>
              <a:ext uri="{FF2B5EF4-FFF2-40B4-BE49-F238E27FC236}">
                <a16:creationId xmlns:a16="http://schemas.microsoft.com/office/drawing/2014/main" id="{2698B289-E623-B94C-A12E-F85288BA871D}"/>
              </a:ext>
            </a:extLst>
          </p:cNvPr>
          <p:cNvGrpSpPr/>
          <p:nvPr/>
        </p:nvGrpSpPr>
        <p:grpSpPr>
          <a:xfrm>
            <a:off x="469825" y="1470512"/>
            <a:ext cx="2802062" cy="2532963"/>
            <a:chOff x="1443209" y="1288662"/>
            <a:chExt cx="2399377" cy="2532963"/>
          </a:xfrm>
        </p:grpSpPr>
        <p:sp>
          <p:nvSpPr>
            <p:cNvPr id="9" name="圆角矩形 8">
              <a:extLst>
                <a:ext uri="{FF2B5EF4-FFF2-40B4-BE49-F238E27FC236}">
                  <a16:creationId xmlns:a16="http://schemas.microsoft.com/office/drawing/2014/main" id="{C9CADC98-7C29-C94C-8678-939463496B64}"/>
                </a:ext>
              </a:extLst>
            </p:cNvPr>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数据 </a:t>
              </a:r>
              <a:r>
                <a:rPr kumimoji="1" lang="en-US" altLang="zh-CN" b="1" dirty="0">
                  <a:solidFill>
                    <a:schemeClr val="bg1"/>
                  </a:solidFill>
                  <a:latin typeface="+mn-ea"/>
                </a:rPr>
                <a:t>&amp;</a:t>
              </a:r>
              <a:r>
                <a:rPr kumimoji="1" lang="zh-CN" altLang="en-US" b="1" dirty="0">
                  <a:solidFill>
                    <a:schemeClr val="bg1"/>
                  </a:solidFill>
                  <a:latin typeface="+mn-ea"/>
                </a:rPr>
                <a:t> 模型算法</a:t>
              </a:r>
            </a:p>
          </p:txBody>
        </p:sp>
        <p:sp>
          <p:nvSpPr>
            <p:cNvPr id="13" name="矩形 12">
              <a:extLst>
                <a:ext uri="{FF2B5EF4-FFF2-40B4-BE49-F238E27FC236}">
                  <a16:creationId xmlns:a16="http://schemas.microsoft.com/office/drawing/2014/main" id="{DCD72351-B007-3F4C-9777-E51502F7A45A}"/>
                </a:ext>
              </a:extLst>
            </p:cNvPr>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2.</a:t>
              </a:r>
              <a:r>
                <a:rPr kumimoji="1" lang="zh-CN" altLang="en-US" sz="1400" b="1" dirty="0">
                  <a:solidFill>
                    <a:schemeClr val="tx1"/>
                  </a:solidFill>
                  <a:latin typeface="+mn-ea"/>
                </a:rPr>
                <a:t> 数据处理</a:t>
              </a:r>
            </a:p>
          </p:txBody>
        </p:sp>
        <p:sp>
          <p:nvSpPr>
            <p:cNvPr id="14" name="矩形 13">
              <a:extLst>
                <a:ext uri="{FF2B5EF4-FFF2-40B4-BE49-F238E27FC236}">
                  <a16:creationId xmlns:a16="http://schemas.microsoft.com/office/drawing/2014/main" id="{6855BC35-A04E-194C-AD47-C2C9B741E56F}"/>
                </a:ext>
              </a:extLst>
            </p:cNvPr>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3.</a:t>
              </a:r>
              <a:r>
                <a:rPr kumimoji="1" lang="zh-CN" altLang="en-US" sz="1400" b="1" dirty="0">
                  <a:solidFill>
                    <a:schemeClr val="tx1"/>
                  </a:solidFill>
                  <a:latin typeface="+mn-ea"/>
                </a:rPr>
                <a:t> 模型算法</a:t>
              </a:r>
            </a:p>
          </p:txBody>
        </p:sp>
        <p:sp>
          <p:nvSpPr>
            <p:cNvPr id="21" name="圆角矩形 20">
              <a:extLst>
                <a:ext uri="{FF2B5EF4-FFF2-40B4-BE49-F238E27FC236}">
                  <a16:creationId xmlns:a16="http://schemas.microsoft.com/office/drawing/2014/main" id="{974C207A-9B1C-9D47-8A50-CD18C53E7881}"/>
                </a:ext>
              </a:extLst>
            </p:cNvPr>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a:extLst>
                <a:ext uri="{FF2B5EF4-FFF2-40B4-BE49-F238E27FC236}">
                  <a16:creationId xmlns:a16="http://schemas.microsoft.com/office/drawing/2014/main" id="{A18D350F-4981-764E-A3C8-4596DDF5E21A}"/>
                </a:ext>
              </a:extLst>
            </p:cNvPr>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a:extLst>
                <a:ext uri="{FF2B5EF4-FFF2-40B4-BE49-F238E27FC236}">
                  <a16:creationId xmlns:a16="http://schemas.microsoft.com/office/drawing/2014/main" id="{8A599A53-BC58-0A4B-BCA2-EDBBB8E226E1}"/>
                </a:ext>
              </a:extLst>
            </p:cNvPr>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a:extLst>
                <a:ext uri="{FF2B5EF4-FFF2-40B4-BE49-F238E27FC236}">
                  <a16:creationId xmlns:a16="http://schemas.microsoft.com/office/drawing/2014/main" id="{4EEB47F0-794A-5143-8807-A748492596D8}"/>
                </a:ext>
              </a:extLst>
            </p:cNvPr>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a:extLst>
                <a:ext uri="{FF2B5EF4-FFF2-40B4-BE49-F238E27FC236}">
                  <a16:creationId xmlns:a16="http://schemas.microsoft.com/office/drawing/2014/main" id="{C9906E98-C1E9-294A-93E7-60AA6FCCF494}"/>
                </a:ext>
              </a:extLst>
            </p:cNvPr>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a:extLst>
                <a:ext uri="{FF2B5EF4-FFF2-40B4-BE49-F238E27FC236}">
                  <a16:creationId xmlns:a16="http://schemas.microsoft.com/office/drawing/2014/main" id="{6BC41BAF-D448-6749-9F39-387CFD8F709D}"/>
                </a:ext>
              </a:extLst>
            </p:cNvPr>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a:extLst>
                <a:ext uri="{FF2B5EF4-FFF2-40B4-BE49-F238E27FC236}">
                  <a16:creationId xmlns:a16="http://schemas.microsoft.com/office/drawing/2014/main" id="{90A76E66-1204-E243-BBC6-ADEC217BCE1C}"/>
                </a:ext>
              </a:extLst>
            </p:cNvPr>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a:extLst>
              <a:ext uri="{FF2B5EF4-FFF2-40B4-BE49-F238E27FC236}">
                <a16:creationId xmlns:a16="http://schemas.microsoft.com/office/drawing/2014/main" id="{363C66BD-EA59-8541-93AA-4AD048F43833}"/>
              </a:ext>
            </a:extLst>
          </p:cNvPr>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a16="http://schemas.microsoft.com/office/drawing/2014/main" id="{BECA879D-29BA-A54D-AF2B-5E10567C55C2}"/>
              </a:ext>
            </a:extLst>
          </p:cNvPr>
          <p:cNvSpPr/>
          <p:nvPr/>
        </p:nvSpPr>
        <p:spPr>
          <a:xfrm>
            <a:off x="3920988" y="1477321"/>
            <a:ext cx="386620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模型训练 </a:t>
            </a:r>
            <a:r>
              <a:rPr kumimoji="1" lang="en-US" altLang="zh-CN" b="1" dirty="0">
                <a:solidFill>
                  <a:schemeClr val="bg1"/>
                </a:solidFill>
                <a:latin typeface="+mn-ea"/>
              </a:rPr>
              <a:t>&amp;</a:t>
            </a:r>
            <a:r>
              <a:rPr kumimoji="1" lang="zh-CN" altLang="en-US" b="1" dirty="0">
                <a:solidFill>
                  <a:schemeClr val="bg1"/>
                </a:solidFill>
                <a:latin typeface="+mn-ea"/>
              </a:rPr>
              <a:t> 微调</a:t>
            </a:r>
          </a:p>
        </p:txBody>
      </p:sp>
      <p:sp>
        <p:nvSpPr>
          <p:cNvPr id="30" name="矩形 29">
            <a:extLst>
              <a:ext uri="{FF2B5EF4-FFF2-40B4-BE49-F238E27FC236}">
                <a16:creationId xmlns:a16="http://schemas.microsoft.com/office/drawing/2014/main" id="{6ABEB599-D7A4-1245-BF25-E7B76A2C0D00}"/>
              </a:ext>
            </a:extLst>
          </p:cNvPr>
          <p:cNvSpPr/>
          <p:nvPr/>
        </p:nvSpPr>
        <p:spPr>
          <a:xfrm>
            <a:off x="3945910" y="1974417"/>
            <a:ext cx="230188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4.</a:t>
            </a:r>
            <a:r>
              <a:rPr kumimoji="1" lang="zh-CN" altLang="en-US" sz="1400" b="1" dirty="0">
                <a:solidFill>
                  <a:schemeClr val="tx1"/>
                </a:solidFill>
                <a:latin typeface="+mn-ea"/>
              </a:rPr>
              <a:t> 模型训练</a:t>
            </a:r>
          </a:p>
        </p:txBody>
      </p:sp>
      <p:sp>
        <p:nvSpPr>
          <p:cNvPr id="31" name="圆角矩形 30">
            <a:extLst>
              <a:ext uri="{FF2B5EF4-FFF2-40B4-BE49-F238E27FC236}">
                <a16:creationId xmlns:a16="http://schemas.microsoft.com/office/drawing/2014/main" id="{7FF7058F-E62D-D74B-8ABC-396BCBD2E786}"/>
              </a:ext>
            </a:extLst>
          </p:cNvPr>
          <p:cNvSpPr/>
          <p:nvPr/>
        </p:nvSpPr>
        <p:spPr>
          <a:xfrm>
            <a:off x="3945904" y="2403841"/>
            <a:ext cx="2301884"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a:extLst>
              <a:ext uri="{FF2B5EF4-FFF2-40B4-BE49-F238E27FC236}">
                <a16:creationId xmlns:a16="http://schemas.microsoft.com/office/drawing/2014/main" id="{0C23B022-416C-5F45-81DF-E2D5369E64A8}"/>
              </a:ext>
            </a:extLst>
          </p:cNvPr>
          <p:cNvSpPr/>
          <p:nvPr/>
        </p:nvSpPr>
        <p:spPr>
          <a:xfrm>
            <a:off x="4083653"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a:extLst>
              <a:ext uri="{FF2B5EF4-FFF2-40B4-BE49-F238E27FC236}">
                <a16:creationId xmlns:a16="http://schemas.microsoft.com/office/drawing/2014/main" id="{1074A579-4115-4042-AC82-BFE200BAB226}"/>
              </a:ext>
            </a:extLst>
          </p:cNvPr>
          <p:cNvSpPr/>
          <p:nvPr/>
        </p:nvSpPr>
        <p:spPr>
          <a:xfrm>
            <a:off x="4083653" y="3517781"/>
            <a:ext cx="201338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a:extLst>
              <a:ext uri="{FF2B5EF4-FFF2-40B4-BE49-F238E27FC236}">
                <a16:creationId xmlns:a16="http://schemas.microsoft.com/office/drawing/2014/main" id="{6D315ADF-F941-8B45-AE52-7A11F1D88C23}"/>
              </a:ext>
            </a:extLst>
          </p:cNvPr>
          <p:cNvSpPr/>
          <p:nvPr/>
        </p:nvSpPr>
        <p:spPr>
          <a:xfrm>
            <a:off x="6347338" y="1974417"/>
            <a:ext cx="146478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6.</a:t>
            </a:r>
            <a:r>
              <a:rPr kumimoji="1" lang="zh-CN" altLang="en-US" sz="1400" b="1" dirty="0">
                <a:solidFill>
                  <a:schemeClr val="tx1"/>
                </a:solidFill>
                <a:latin typeface="+mn-ea"/>
              </a:rPr>
              <a:t> 模型微调</a:t>
            </a:r>
          </a:p>
        </p:txBody>
      </p:sp>
      <p:sp>
        <p:nvSpPr>
          <p:cNvPr id="36" name="圆角矩形 35">
            <a:extLst>
              <a:ext uri="{FF2B5EF4-FFF2-40B4-BE49-F238E27FC236}">
                <a16:creationId xmlns:a16="http://schemas.microsoft.com/office/drawing/2014/main" id="{B5DCFD3E-EEFA-7348-AD00-3A001207CF2D}"/>
              </a:ext>
            </a:extLst>
          </p:cNvPr>
          <p:cNvSpPr/>
          <p:nvPr/>
        </p:nvSpPr>
        <p:spPr>
          <a:xfrm>
            <a:off x="6347338" y="2403841"/>
            <a:ext cx="1464780"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a:extLst>
              <a:ext uri="{FF2B5EF4-FFF2-40B4-BE49-F238E27FC236}">
                <a16:creationId xmlns:a16="http://schemas.microsoft.com/office/drawing/2014/main" id="{1B84AB5B-C8BD-3E44-9F29-CF18B8CAF3D7}"/>
              </a:ext>
            </a:extLst>
          </p:cNvPr>
          <p:cNvSpPr/>
          <p:nvPr/>
        </p:nvSpPr>
        <p:spPr>
          <a:xfrm>
            <a:off x="6482712" y="2568568"/>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a:extLst>
              <a:ext uri="{FF2B5EF4-FFF2-40B4-BE49-F238E27FC236}">
                <a16:creationId xmlns:a16="http://schemas.microsoft.com/office/drawing/2014/main" id="{447E38B3-E690-8143-8B36-E6C120E625D7}"/>
              </a:ext>
            </a:extLst>
          </p:cNvPr>
          <p:cNvSpPr/>
          <p:nvPr/>
        </p:nvSpPr>
        <p:spPr>
          <a:xfrm>
            <a:off x="6482712" y="3042371"/>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a:extLst>
              <a:ext uri="{FF2B5EF4-FFF2-40B4-BE49-F238E27FC236}">
                <a16:creationId xmlns:a16="http://schemas.microsoft.com/office/drawing/2014/main" id="{728625CD-70D4-5044-84B8-5DF42842F212}"/>
              </a:ext>
            </a:extLst>
          </p:cNvPr>
          <p:cNvSpPr/>
          <p:nvPr/>
        </p:nvSpPr>
        <p:spPr>
          <a:xfrm>
            <a:off x="6482712" y="3516175"/>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a:extLst>
              <a:ext uri="{FF2B5EF4-FFF2-40B4-BE49-F238E27FC236}">
                <a16:creationId xmlns:a16="http://schemas.microsoft.com/office/drawing/2014/main" id="{64BE5E12-3765-A74D-A2E1-7FC6077B0937}"/>
              </a:ext>
            </a:extLst>
          </p:cNvPr>
          <p:cNvSpPr/>
          <p:nvPr/>
        </p:nvSpPr>
        <p:spPr>
          <a:xfrm>
            <a:off x="4658746"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a:extLst>
              <a:ext uri="{FF2B5EF4-FFF2-40B4-BE49-F238E27FC236}">
                <a16:creationId xmlns:a16="http://schemas.microsoft.com/office/drawing/2014/main" id="{7043F888-21C7-8245-8BE5-540512ABBBF6}"/>
              </a:ext>
            </a:extLst>
          </p:cNvPr>
          <p:cNvSpPr/>
          <p:nvPr/>
        </p:nvSpPr>
        <p:spPr>
          <a:xfrm>
            <a:off x="5233838"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a:extLst>
              <a:ext uri="{FF2B5EF4-FFF2-40B4-BE49-F238E27FC236}">
                <a16:creationId xmlns:a16="http://schemas.microsoft.com/office/drawing/2014/main" id="{1FEFCB3D-25F6-D747-92AF-9B303D1AFCB2}"/>
              </a:ext>
            </a:extLst>
          </p:cNvPr>
          <p:cNvSpPr/>
          <p:nvPr/>
        </p:nvSpPr>
        <p:spPr>
          <a:xfrm>
            <a:off x="4083654" y="3068885"/>
            <a:ext cx="2019540"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a:extLst>
              <a:ext uri="{FF2B5EF4-FFF2-40B4-BE49-F238E27FC236}">
                <a16:creationId xmlns:a16="http://schemas.microsoft.com/office/drawing/2014/main" id="{DBA35242-0F36-1C4C-A25A-26F19AE7B24C}"/>
              </a:ext>
            </a:extLst>
          </p:cNvPr>
          <p:cNvSpPr/>
          <p:nvPr/>
        </p:nvSpPr>
        <p:spPr>
          <a:xfrm>
            <a:off x="5793110" y="2574201"/>
            <a:ext cx="357860"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sp>
        <p:nvSpPr>
          <p:cNvPr id="12" name="圆角矩形 11">
            <a:extLst>
              <a:ext uri="{FF2B5EF4-FFF2-40B4-BE49-F238E27FC236}">
                <a16:creationId xmlns:a16="http://schemas.microsoft.com/office/drawing/2014/main" id="{3B02FAC4-2517-5547-AC49-C3FC699FFDF8}"/>
              </a:ext>
            </a:extLst>
          </p:cNvPr>
          <p:cNvSpPr/>
          <p:nvPr/>
        </p:nvSpPr>
        <p:spPr>
          <a:xfrm>
            <a:off x="8488355" y="1476078"/>
            <a:ext cx="2973141"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模型验证 </a:t>
            </a:r>
            <a:r>
              <a:rPr kumimoji="1" lang="en-US" altLang="zh-CN" b="1" dirty="0">
                <a:solidFill>
                  <a:schemeClr val="bg1"/>
                </a:solidFill>
                <a:latin typeface="+mn-ea"/>
              </a:rPr>
              <a:t>&amp;</a:t>
            </a:r>
            <a:r>
              <a:rPr kumimoji="1" lang="zh-CN" altLang="en-US" b="1" dirty="0">
                <a:solidFill>
                  <a:schemeClr val="bg1"/>
                </a:solidFill>
                <a:latin typeface="+mn-ea"/>
              </a:rPr>
              <a:t> 推理部署</a:t>
            </a:r>
          </a:p>
        </p:txBody>
      </p:sp>
      <p:sp>
        <p:nvSpPr>
          <p:cNvPr id="45" name="矩形 44">
            <a:extLst>
              <a:ext uri="{FF2B5EF4-FFF2-40B4-BE49-F238E27FC236}">
                <a16:creationId xmlns:a16="http://schemas.microsoft.com/office/drawing/2014/main" id="{AFC160AC-5479-FF45-B4B0-B30015E44243}"/>
              </a:ext>
            </a:extLst>
          </p:cNvPr>
          <p:cNvSpPr/>
          <p:nvPr/>
        </p:nvSpPr>
        <p:spPr>
          <a:xfrm>
            <a:off x="8515489" y="1973174"/>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7.</a:t>
            </a:r>
            <a:r>
              <a:rPr kumimoji="1" lang="zh-CN" altLang="en-US" sz="1400" b="1" dirty="0">
                <a:solidFill>
                  <a:schemeClr val="tx1"/>
                </a:solidFill>
                <a:latin typeface="+mn-ea"/>
              </a:rPr>
              <a:t> 模型验证</a:t>
            </a:r>
          </a:p>
        </p:txBody>
      </p:sp>
      <p:sp>
        <p:nvSpPr>
          <p:cNvPr id="46" name="矩形 45">
            <a:extLst>
              <a:ext uri="{FF2B5EF4-FFF2-40B4-BE49-F238E27FC236}">
                <a16:creationId xmlns:a16="http://schemas.microsoft.com/office/drawing/2014/main" id="{17BE849B-7C36-EC45-9903-81EF4BFCAF7D}"/>
              </a:ext>
            </a:extLst>
          </p:cNvPr>
          <p:cNvSpPr/>
          <p:nvPr/>
        </p:nvSpPr>
        <p:spPr>
          <a:xfrm>
            <a:off x="8515486" y="3025383"/>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8.</a:t>
            </a:r>
            <a:r>
              <a:rPr kumimoji="1" lang="zh-CN" altLang="en-US" sz="1400" b="1" dirty="0">
                <a:solidFill>
                  <a:schemeClr val="tx1"/>
                </a:solidFill>
                <a:latin typeface="+mn-ea"/>
              </a:rPr>
              <a:t> 推理与智能体</a:t>
            </a:r>
          </a:p>
        </p:txBody>
      </p:sp>
      <p:sp>
        <p:nvSpPr>
          <p:cNvPr id="47" name="圆角矩形 46">
            <a:extLst>
              <a:ext uri="{FF2B5EF4-FFF2-40B4-BE49-F238E27FC236}">
                <a16:creationId xmlns:a16="http://schemas.microsoft.com/office/drawing/2014/main" id="{D9E5A9AA-0708-D84F-81E8-C7934C68D631}"/>
              </a:ext>
            </a:extLst>
          </p:cNvPr>
          <p:cNvSpPr/>
          <p:nvPr/>
        </p:nvSpPr>
        <p:spPr>
          <a:xfrm>
            <a:off x="8515488" y="2402598"/>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a:extLst>
              <a:ext uri="{FF2B5EF4-FFF2-40B4-BE49-F238E27FC236}">
                <a16:creationId xmlns:a16="http://schemas.microsoft.com/office/drawing/2014/main" id="{12DD2068-5B24-8C42-99A9-F333035123B7}"/>
              </a:ext>
            </a:extLst>
          </p:cNvPr>
          <p:cNvSpPr/>
          <p:nvPr/>
        </p:nvSpPr>
        <p:spPr>
          <a:xfrm>
            <a:off x="8642771" y="2499618"/>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a:extLst>
              <a:ext uri="{FF2B5EF4-FFF2-40B4-BE49-F238E27FC236}">
                <a16:creationId xmlns:a16="http://schemas.microsoft.com/office/drawing/2014/main" id="{474B9AAB-5FE0-1147-9B22-E610A589CD6C}"/>
              </a:ext>
            </a:extLst>
          </p:cNvPr>
          <p:cNvSpPr/>
          <p:nvPr/>
        </p:nvSpPr>
        <p:spPr>
          <a:xfrm>
            <a:off x="9528895" y="2499618"/>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a:extLst>
              <a:ext uri="{FF2B5EF4-FFF2-40B4-BE49-F238E27FC236}">
                <a16:creationId xmlns:a16="http://schemas.microsoft.com/office/drawing/2014/main" id="{26C0764A-CD12-3942-B6A5-99FBDCB760F5}"/>
              </a:ext>
            </a:extLst>
          </p:cNvPr>
          <p:cNvSpPr/>
          <p:nvPr/>
        </p:nvSpPr>
        <p:spPr>
          <a:xfrm>
            <a:off x="10542302" y="2499618"/>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a:extLst>
              <a:ext uri="{FF2B5EF4-FFF2-40B4-BE49-F238E27FC236}">
                <a16:creationId xmlns:a16="http://schemas.microsoft.com/office/drawing/2014/main" id="{96464FC8-1442-1749-8D64-C2F4FB48B780}"/>
              </a:ext>
            </a:extLst>
          </p:cNvPr>
          <p:cNvSpPr/>
          <p:nvPr/>
        </p:nvSpPr>
        <p:spPr>
          <a:xfrm>
            <a:off x="8515486" y="3457025"/>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a:extLst>
              <a:ext uri="{FF2B5EF4-FFF2-40B4-BE49-F238E27FC236}">
                <a16:creationId xmlns:a16="http://schemas.microsoft.com/office/drawing/2014/main" id="{599CF600-C4F0-6F44-A366-7A030C75BBAA}"/>
              </a:ext>
            </a:extLst>
          </p:cNvPr>
          <p:cNvSpPr/>
          <p:nvPr/>
        </p:nvSpPr>
        <p:spPr>
          <a:xfrm>
            <a:off x="8642770" y="3554045"/>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a:extLst>
              <a:ext uri="{FF2B5EF4-FFF2-40B4-BE49-F238E27FC236}">
                <a16:creationId xmlns:a16="http://schemas.microsoft.com/office/drawing/2014/main" id="{7C7A8E40-9654-4D41-A5F6-DEDC697F99C1}"/>
              </a:ext>
            </a:extLst>
          </p:cNvPr>
          <p:cNvSpPr/>
          <p:nvPr/>
        </p:nvSpPr>
        <p:spPr>
          <a:xfrm>
            <a:off x="9528894" y="3554045"/>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a:extLst>
              <a:ext uri="{FF2B5EF4-FFF2-40B4-BE49-F238E27FC236}">
                <a16:creationId xmlns:a16="http://schemas.microsoft.com/office/drawing/2014/main" id="{D05732A5-4D72-924A-80D8-0B540DD4C072}"/>
              </a:ext>
            </a:extLst>
          </p:cNvPr>
          <p:cNvSpPr/>
          <p:nvPr/>
        </p:nvSpPr>
        <p:spPr>
          <a:xfrm>
            <a:off x="10542301" y="3554045"/>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sp>
        <p:nvSpPr>
          <p:cNvPr id="58" name="右箭头 57">
            <a:extLst>
              <a:ext uri="{FF2B5EF4-FFF2-40B4-BE49-F238E27FC236}">
                <a16:creationId xmlns:a16="http://schemas.microsoft.com/office/drawing/2014/main" id="{4AC8CCC9-7B04-034B-A1DA-8F26D0F43963}"/>
              </a:ext>
            </a:extLst>
          </p:cNvPr>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a:extLst>
              <a:ext uri="{FF2B5EF4-FFF2-40B4-BE49-F238E27FC236}">
                <a16:creationId xmlns:a16="http://schemas.microsoft.com/office/drawing/2014/main" id="{D5506F47-962F-F54E-9791-A3CC8945EADE}"/>
              </a:ext>
            </a:extLst>
          </p:cNvPr>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A8995F9C-1453-EC40-9E5D-1CA6D4FC7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48571" y="4619752"/>
            <a:ext cx="3727093" cy="1775577"/>
          </a:xfrm>
          <a:prstGeom prst="rect">
            <a:avLst/>
          </a:prstGeom>
        </p:spPr>
      </p:pic>
    </p:spTree>
    <p:extLst>
      <p:ext uri="{BB962C8B-B14F-4D97-AF65-F5344CB8AC3E}">
        <p14:creationId xmlns:p14="http://schemas.microsoft.com/office/powerpoint/2010/main" val="1968413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a:xfrm>
            <a:off x="623636" y="476671"/>
            <a:ext cx="10958766" cy="626915"/>
          </a:xfrm>
        </p:spPr>
        <p:txBody>
          <a:bodyPr anchor="ctr"/>
          <a:lstStyle/>
          <a:p>
            <a:r>
              <a:rPr lang="zh-CN" altLang="en-US" dirty="0">
                <a:latin typeface="+mj-ea"/>
                <a:sym typeface="Huawei Sans" panose="020C0503030203020204" pitchFamily="34" charset="0"/>
              </a:rPr>
              <a:t>大模型系列 </a:t>
            </a:r>
            <a:r>
              <a:rPr lang="en-US" altLang="zh-CN" dirty="0">
                <a:latin typeface="+mj-ea"/>
                <a:sym typeface="Huawei Sans" panose="020C0503030203020204" pitchFamily="34" charset="0"/>
              </a:rPr>
              <a:t>–</a:t>
            </a:r>
            <a:r>
              <a:rPr lang="zh-CN" altLang="en-US" dirty="0">
                <a:latin typeface="+mj-ea"/>
                <a:sym typeface="Huawei Sans" panose="020C0503030203020204" pitchFamily="34" charset="0"/>
              </a:rPr>
              <a:t> 数据处理之向量数据库</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ctr"/>
          <a:lstStyle/>
          <a:p>
            <a:pPr>
              <a:lnSpc>
                <a:spcPct val="130000"/>
              </a:lnSpc>
              <a:buClr>
                <a:srgbClr val="92D050"/>
              </a:buClr>
            </a:pPr>
            <a:r>
              <a:rPr lang="zh-CN" altLang="en-US" sz="2800" b="1" dirty="0">
                <a:solidFill>
                  <a:srgbClr val="92D050"/>
                </a:solidFill>
              </a:rPr>
              <a:t>具体内容</a:t>
            </a:r>
          </a:p>
          <a:p>
            <a:pPr lvl="1">
              <a:lnSpc>
                <a:spcPct val="130000"/>
              </a:lnSpc>
              <a:buClr>
                <a:srgbClr val="92D050"/>
              </a:buClr>
            </a:pPr>
            <a:r>
              <a:rPr lang="zh-CN" altLang="en-US" sz="2400" b="1" dirty="0">
                <a:latin typeface="Gill Sans MT" panose="020B0502020104020203" pitchFamily="34" charset="0"/>
              </a:rPr>
              <a:t>向量与检索：</a:t>
            </a:r>
            <a:r>
              <a:rPr lang="zh-CN" altLang="en-US" sz="2000" dirty="0">
                <a:latin typeface="Gill Sans MT" panose="020B0502020104020203" pitchFamily="34" charset="0"/>
              </a:rPr>
              <a:t>向量 </a:t>
            </a:r>
            <a:r>
              <a:rPr lang="en-US" altLang="zh-CN" sz="2000" dirty="0">
                <a:latin typeface="Gill Sans MT" panose="020B0502020104020203" pitchFamily="34" charset="0"/>
              </a:rPr>
              <a:t>Vector</a:t>
            </a:r>
            <a:r>
              <a:rPr lang="zh-CN" altLang="en-US" sz="2000" dirty="0">
                <a:latin typeface="Gill Sans MT" panose="020B0502020104020203" pitchFamily="34" charset="0"/>
              </a:rPr>
              <a:t> 的表示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Embedding</a:t>
            </a:r>
            <a:r>
              <a:rPr lang="zh-CN" altLang="en-US" sz="2000" dirty="0">
                <a:latin typeface="Gill Sans MT" panose="020B0502020104020203" pitchFamily="34" charset="0"/>
              </a:rPr>
              <a:t> 原理</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向量数据库：</a:t>
            </a:r>
            <a:r>
              <a:rPr lang="zh-CN" altLang="en-US" sz="2000" dirty="0">
                <a:latin typeface="Gill Sans MT" panose="020B0502020104020203" pitchFamily="34" charset="0"/>
              </a:rPr>
              <a:t>向量数据库原理、功能、特点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Vector-DB</a:t>
            </a:r>
            <a:r>
              <a:rPr lang="zh-CN" altLang="en-US" sz="2000" dirty="0">
                <a:latin typeface="Gill Sans MT" panose="020B0502020104020203" pitchFamily="34" charset="0"/>
              </a:rPr>
              <a:t> 应用场景</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大模型关系：</a:t>
            </a:r>
            <a:r>
              <a:rPr lang="zh-CN" altLang="en-US" sz="2000" dirty="0">
                <a:latin typeface="Gill Sans MT" panose="020B0502020104020203" pitchFamily="34" charset="0"/>
              </a:rPr>
              <a:t>向量数据库遇到大模型 </a:t>
            </a:r>
            <a:r>
              <a:rPr lang="en-US" altLang="zh-CN" sz="2000" dirty="0">
                <a:latin typeface="Gill Sans MT" panose="020B0502020104020203" pitchFamily="34" charset="0"/>
              </a:rPr>
              <a:t>–</a:t>
            </a:r>
            <a:r>
              <a:rPr lang="zh-CN" altLang="en-US" sz="2000" dirty="0">
                <a:latin typeface="Gill Sans MT" panose="020B0502020104020203" pitchFamily="34" charset="0"/>
              </a:rPr>
              <a:t> 大模型与 </a:t>
            </a:r>
            <a:r>
              <a:rPr lang="en-US" altLang="zh-CN" sz="2000" dirty="0">
                <a:latin typeface="Gill Sans MT" panose="020B0502020104020203" pitchFamily="34" charset="0"/>
              </a:rPr>
              <a:t>Vector-DB</a:t>
            </a:r>
            <a:r>
              <a:rPr lang="zh-CN" altLang="en-US" sz="2000" dirty="0">
                <a:latin typeface="Gill Sans MT" panose="020B0502020104020203" pitchFamily="34" charset="0"/>
              </a:rPr>
              <a:t> 应用场景</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相似性搜索：</a:t>
            </a:r>
            <a:r>
              <a:rPr lang="en-US" altLang="zh-CN" sz="2000" dirty="0">
                <a:latin typeface="Gill Sans MT" panose="020B0502020104020203" pitchFamily="34" charset="0"/>
              </a:rPr>
              <a:t>K-Means</a:t>
            </a:r>
            <a:r>
              <a:rPr lang="zh-CN" altLang="en-US" sz="2000" dirty="0">
                <a:latin typeface="Gill Sans MT" panose="020B0502020104020203" pitchFamily="34" charset="0"/>
              </a:rPr>
              <a:t> 聚类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Faiss </a:t>
            </a:r>
            <a:r>
              <a:rPr lang="zh-CN" altLang="en-US" sz="2000" dirty="0">
                <a:latin typeface="Gill Sans MT" panose="020B0502020104020203" pitchFamily="34" charset="0"/>
              </a:rPr>
              <a:t>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PQ</a:t>
            </a:r>
            <a:r>
              <a:rPr lang="zh-CN" altLang="en-US" sz="2000" dirty="0">
                <a:latin typeface="Gill Sans MT" panose="020B0502020104020203" pitchFamily="34" charset="0"/>
              </a:rPr>
              <a:t> 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IVF</a:t>
            </a:r>
            <a:r>
              <a:rPr lang="zh-CN" altLang="en-US" sz="2000" dirty="0">
                <a:latin typeface="Gill Sans MT" panose="020B0502020104020203" pitchFamily="34" charset="0"/>
              </a:rPr>
              <a:t> 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HNSW</a:t>
            </a:r>
            <a:r>
              <a:rPr lang="zh-CN" altLang="en-US" sz="2000" dirty="0">
                <a:latin typeface="Gill Sans MT" panose="020B0502020104020203" pitchFamily="34" charset="0"/>
              </a:rPr>
              <a:t> 算法</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相似性度量：</a:t>
            </a:r>
            <a:r>
              <a:rPr lang="zh-CN" altLang="en-US" sz="2000" dirty="0">
                <a:latin typeface="Gill Sans MT" panose="020B0502020104020203" pitchFamily="34" charset="0"/>
              </a:rPr>
              <a:t>欧氏距离（</a:t>
            </a:r>
            <a:r>
              <a:rPr lang="en-US" altLang="zh-CN" sz="2000" dirty="0">
                <a:latin typeface="Gill Sans MT" panose="020B0502020104020203" pitchFamily="34" charset="0"/>
              </a:rPr>
              <a:t>L2</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内积（</a:t>
            </a:r>
            <a:r>
              <a:rPr lang="en-US" altLang="zh-CN" sz="2000" dirty="0">
                <a:latin typeface="Gill Sans MT" panose="020B0502020104020203" pitchFamily="34" charset="0"/>
              </a:rPr>
              <a:t>IP</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其他度量方式</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通用性架构：</a:t>
            </a:r>
            <a:r>
              <a:rPr lang="zh-CN" altLang="en-US" sz="2000" dirty="0">
                <a:latin typeface="Gill Sans MT" panose="020B0502020104020203" pitchFamily="34" charset="0"/>
              </a:rPr>
              <a:t>通用 </a:t>
            </a:r>
            <a:r>
              <a:rPr lang="en-US" altLang="zh-CN" sz="2000" dirty="0">
                <a:latin typeface="Gill Sans MT" panose="020B0502020104020203" pitchFamily="34" charset="0"/>
              </a:rPr>
              <a:t>Vector-DB</a:t>
            </a:r>
            <a:r>
              <a:rPr lang="zh-CN" altLang="en-US" sz="2000" dirty="0">
                <a:latin typeface="Gill Sans MT" panose="020B0502020104020203" pitchFamily="34" charset="0"/>
              </a:rPr>
              <a:t> 架构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KDB</a:t>
            </a:r>
            <a:r>
              <a:rPr lang="zh-CN" altLang="en-US" sz="2000" dirty="0">
                <a:latin typeface="Gill Sans MT" panose="020B0502020104020203" pitchFamily="34" charset="0"/>
              </a:rPr>
              <a:t> 架构示例</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对比与小结：</a:t>
            </a:r>
            <a:r>
              <a:rPr lang="zh-CN" altLang="en-US" sz="2000" dirty="0">
                <a:latin typeface="Gill Sans MT" panose="020B0502020104020203" pitchFamily="34" charset="0"/>
              </a:rPr>
              <a:t>业界向量数据库横向对比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Vector-DB</a:t>
            </a:r>
            <a:r>
              <a:rPr lang="zh-CN" altLang="en-US" sz="2000" dirty="0">
                <a:latin typeface="Gill Sans MT" panose="020B0502020104020203" pitchFamily="34" charset="0"/>
              </a:rPr>
              <a:t> 小结</a:t>
            </a:r>
            <a:endParaRPr lang="en-US" altLang="zh-CN" sz="2000" dirty="0">
              <a:latin typeface="Gill Sans MT" panose="020B0502020104020203" pitchFamily="34" charset="0"/>
            </a:endParaRPr>
          </a:p>
        </p:txBody>
      </p:sp>
      <p:sp>
        <p:nvSpPr>
          <p:cNvPr id="4" name="矩形 3">
            <a:extLst>
              <a:ext uri="{FF2B5EF4-FFF2-40B4-BE49-F238E27FC236}">
                <a16:creationId xmlns:a16="http://schemas.microsoft.com/office/drawing/2014/main" id="{3BADD893-5D02-874B-A80F-D0C0DB6E8014}"/>
              </a:ext>
            </a:extLst>
          </p:cNvPr>
          <p:cNvSpPr/>
          <p:nvPr/>
        </p:nvSpPr>
        <p:spPr>
          <a:xfrm>
            <a:off x="714703" y="5591503"/>
            <a:ext cx="10205545" cy="59909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4799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7989636-0DAF-3249-BB85-61247CC98788}"/>
              </a:ext>
            </a:extLst>
          </p:cNvPr>
          <p:cNvSpPr>
            <a:spLocks noGrp="1"/>
          </p:cNvSpPr>
          <p:nvPr>
            <p:ph type="title"/>
          </p:nvPr>
        </p:nvSpPr>
        <p:spPr/>
        <p:txBody>
          <a:bodyPr/>
          <a:lstStyle/>
          <a:p>
            <a:r>
              <a:rPr lang="en-US" altLang="zh-CN" dirty="0"/>
              <a:t>DB-Engines</a:t>
            </a:r>
            <a:r>
              <a:rPr lang="zh-CN" altLang="en-US" dirty="0"/>
              <a:t> </a:t>
            </a:r>
            <a:r>
              <a:rPr lang="en-US" altLang="zh-CN" dirty="0"/>
              <a:t>Ranking</a:t>
            </a:r>
            <a:r>
              <a:rPr lang="zh-CN" altLang="en-US" dirty="0"/>
              <a:t> </a:t>
            </a:r>
            <a:r>
              <a:rPr lang="en-US" altLang="zh-CN" dirty="0"/>
              <a:t>of</a:t>
            </a:r>
            <a:r>
              <a:rPr lang="zh-CN" altLang="en-US" dirty="0"/>
              <a:t> </a:t>
            </a:r>
            <a:r>
              <a:rPr lang="en-US" altLang="zh-CN" dirty="0"/>
              <a:t>Vector</a:t>
            </a:r>
            <a:r>
              <a:rPr lang="zh-CN" altLang="en-US" dirty="0"/>
              <a:t> </a:t>
            </a:r>
            <a:r>
              <a:rPr lang="en-US" altLang="zh-CN" dirty="0"/>
              <a:t>DBMS</a:t>
            </a:r>
            <a:endParaRPr lang="zh-CN" altLang="en-US" dirty="0"/>
          </a:p>
        </p:txBody>
      </p:sp>
      <p:pic>
        <p:nvPicPr>
          <p:cNvPr id="5" name="图片 4">
            <a:extLst>
              <a:ext uri="{FF2B5EF4-FFF2-40B4-BE49-F238E27FC236}">
                <a16:creationId xmlns:a16="http://schemas.microsoft.com/office/drawing/2014/main" id="{3C88CEC1-4BB3-1E49-A13F-C3600B62968C}"/>
              </a:ext>
            </a:extLst>
          </p:cNvPr>
          <p:cNvPicPr>
            <a:picLocks noChangeAspect="1"/>
          </p:cNvPicPr>
          <p:nvPr/>
        </p:nvPicPr>
        <p:blipFill>
          <a:blip r:embed="rId2"/>
          <a:stretch>
            <a:fillRect/>
          </a:stretch>
        </p:blipFill>
        <p:spPr>
          <a:xfrm>
            <a:off x="681528" y="1231687"/>
            <a:ext cx="10833705" cy="5151982"/>
          </a:xfrm>
          <a:prstGeom prst="rect">
            <a:avLst/>
          </a:prstGeom>
        </p:spPr>
      </p:pic>
    </p:spTree>
    <p:extLst>
      <p:ext uri="{BB962C8B-B14F-4D97-AF65-F5344CB8AC3E}">
        <p14:creationId xmlns:p14="http://schemas.microsoft.com/office/powerpoint/2010/main" val="2778393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7369DEC-58F4-9844-BFED-7DD660426C65}"/>
              </a:ext>
            </a:extLst>
          </p:cNvPr>
          <p:cNvSpPr>
            <a:spLocks noGrp="1"/>
          </p:cNvSpPr>
          <p:nvPr>
            <p:ph type="title"/>
          </p:nvPr>
        </p:nvSpPr>
        <p:spPr/>
        <p:txBody>
          <a:bodyPr/>
          <a:lstStyle/>
          <a:p>
            <a:r>
              <a:rPr lang="zh-CN" altLang="en-US" dirty="0"/>
              <a:t> </a:t>
            </a:r>
            <a:r>
              <a:rPr lang="en-US" altLang="zh-CN" dirty="0"/>
              <a:t>DB-Engines Ranking of Vector DBMS</a:t>
            </a:r>
            <a:endParaRPr lang="zh-CN" altLang="en-US" dirty="0"/>
          </a:p>
        </p:txBody>
      </p:sp>
      <p:pic>
        <p:nvPicPr>
          <p:cNvPr id="6" name="图片 5">
            <a:extLst>
              <a:ext uri="{FF2B5EF4-FFF2-40B4-BE49-F238E27FC236}">
                <a16:creationId xmlns:a16="http://schemas.microsoft.com/office/drawing/2014/main" id="{FB8BADBE-D027-244E-9E0B-2480AC43F942}"/>
              </a:ext>
            </a:extLst>
          </p:cNvPr>
          <p:cNvPicPr>
            <a:picLocks noChangeAspect="1"/>
          </p:cNvPicPr>
          <p:nvPr/>
        </p:nvPicPr>
        <p:blipFill>
          <a:blip r:embed="rId2"/>
          <a:stretch>
            <a:fillRect/>
          </a:stretch>
        </p:blipFill>
        <p:spPr>
          <a:xfrm>
            <a:off x="2252108" y="1147604"/>
            <a:ext cx="7692545" cy="5230931"/>
          </a:xfrm>
          <a:prstGeom prst="rect">
            <a:avLst/>
          </a:prstGeom>
        </p:spPr>
      </p:pic>
    </p:spTree>
    <p:extLst>
      <p:ext uri="{BB962C8B-B14F-4D97-AF65-F5344CB8AC3E}">
        <p14:creationId xmlns:p14="http://schemas.microsoft.com/office/powerpoint/2010/main" val="562380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BCB4FCAB-6311-9D4A-B509-0A4251CDD356}"/>
              </a:ext>
            </a:extLst>
          </p:cNvPr>
          <p:cNvSpPr>
            <a:spLocks noGrp="1"/>
          </p:cNvSpPr>
          <p:nvPr>
            <p:ph type="title"/>
          </p:nvPr>
        </p:nvSpPr>
        <p:spPr/>
        <p:txBody>
          <a:bodyPr/>
          <a:lstStyle/>
          <a:p>
            <a:r>
              <a:rPr lang="zh-CN" altLang="en-US" dirty="0"/>
              <a:t>应该如何选择？</a:t>
            </a:r>
          </a:p>
        </p:txBody>
      </p:sp>
      <p:sp>
        <p:nvSpPr>
          <p:cNvPr id="9" name="内容占位符 8">
            <a:extLst>
              <a:ext uri="{FF2B5EF4-FFF2-40B4-BE49-F238E27FC236}">
                <a16:creationId xmlns:a16="http://schemas.microsoft.com/office/drawing/2014/main" id="{3B7B46C2-6092-104D-87C5-872F85577563}"/>
              </a:ext>
            </a:extLst>
          </p:cNvPr>
          <p:cNvSpPr>
            <a:spLocks noGrp="1"/>
          </p:cNvSpPr>
          <p:nvPr>
            <p:ph sz="half" idx="1"/>
          </p:nvPr>
        </p:nvSpPr>
        <p:spPr/>
        <p:txBody>
          <a:bodyPr/>
          <a:lstStyle/>
          <a:p>
            <a:pPr marL="239106" lvl="1" indent="-239106">
              <a:buFont typeface="Arial" pitchFamily="34" charset="0"/>
              <a:buChar char="•"/>
            </a:pPr>
            <a:r>
              <a:rPr lang="zh-CN" altLang="en-US" sz="2000" b="1" dirty="0"/>
              <a:t>混合搜索 </a:t>
            </a:r>
            <a:r>
              <a:rPr lang="en-US" altLang="zh-CN" sz="2000" b="1" dirty="0"/>
              <a:t>or</a:t>
            </a:r>
            <a:r>
              <a:rPr lang="zh-CN" altLang="en-US" sz="2000" b="1" dirty="0"/>
              <a:t> 关键字搜索？</a:t>
            </a:r>
            <a:endParaRPr lang="en-US" altLang="zh-CN" sz="2000" b="1" dirty="0"/>
          </a:p>
          <a:p>
            <a:pPr marL="596706" lvl="2" indent="-239106">
              <a:buFont typeface="Arial" pitchFamily="34" charset="0"/>
              <a:buChar char="•"/>
            </a:pPr>
            <a:r>
              <a:rPr lang="en-US" altLang="zh-CN" sz="1800" dirty="0"/>
              <a:t>key</a:t>
            </a:r>
            <a:r>
              <a:rPr lang="zh-CN" altLang="en-US" sz="1800" dirty="0"/>
              <a:t> </a:t>
            </a:r>
            <a:r>
              <a:rPr lang="en-US" altLang="zh-CN" sz="1800" dirty="0"/>
              <a:t>word</a:t>
            </a:r>
            <a:r>
              <a:rPr lang="zh-CN" altLang="en-US" sz="1800" dirty="0"/>
              <a:t> </a:t>
            </a:r>
            <a:r>
              <a:rPr lang="en-US" altLang="zh-CN" sz="1800" dirty="0"/>
              <a:t>+</a:t>
            </a:r>
            <a:r>
              <a:rPr lang="zh-CN" altLang="en-US" sz="1800" dirty="0"/>
              <a:t> </a:t>
            </a:r>
            <a:r>
              <a:rPr lang="en-US" altLang="zh-CN" sz="1800" dirty="0"/>
              <a:t>Vector</a:t>
            </a:r>
            <a:r>
              <a:rPr lang="zh-CN" altLang="en-US" sz="1800" dirty="0"/>
              <a:t>混合搜索会产生最佳结果，向量数据库公司都意识到了这一点，提供定制混合搜索解决方案</a:t>
            </a:r>
          </a:p>
          <a:p>
            <a:pPr marL="239106" lvl="1" indent="-239106">
              <a:buFont typeface="Arial" pitchFamily="34" charset="0"/>
              <a:buChar char="•"/>
            </a:pPr>
            <a:r>
              <a:rPr lang="zh-CN" altLang="en-US" sz="2000" b="1" dirty="0"/>
              <a:t>本地部署 </a:t>
            </a:r>
            <a:r>
              <a:rPr lang="en-US" altLang="zh-CN" sz="2000" b="1" dirty="0"/>
              <a:t>or</a:t>
            </a:r>
            <a:r>
              <a:rPr lang="zh-CN" altLang="en-US" sz="2000" b="1" dirty="0"/>
              <a:t> 云原生？</a:t>
            </a:r>
            <a:endParaRPr lang="en-US" altLang="zh-CN" sz="2000" b="1" dirty="0"/>
          </a:p>
          <a:p>
            <a:pPr marL="596706" lvl="2" indent="-239106">
              <a:buFont typeface="Arial" pitchFamily="34" charset="0"/>
              <a:buChar char="•"/>
            </a:pPr>
            <a:r>
              <a:rPr lang="zh-CN" altLang="en-US" sz="1800" dirty="0"/>
              <a:t>许多向量数据库公司都在推“云原生”，好像基础设施是世界上最大痛点。从长远来看，本地部署可以更加经济，因此也更加有效</a:t>
            </a:r>
          </a:p>
          <a:p>
            <a:pPr marL="239106" lvl="1" indent="-239106">
              <a:buFont typeface="Arial" pitchFamily="34" charset="0"/>
              <a:buChar char="•"/>
            </a:pPr>
            <a:r>
              <a:rPr lang="zh-CN" altLang="en-US" sz="2000" b="1" dirty="0"/>
              <a:t>开源 </a:t>
            </a:r>
            <a:r>
              <a:rPr lang="en-US" altLang="zh-CN" sz="2000" b="1" dirty="0"/>
              <a:t>or</a:t>
            </a:r>
            <a:r>
              <a:rPr lang="zh-CN" altLang="en-US" sz="2000" b="1" dirty="0"/>
              <a:t> 托管？</a:t>
            </a:r>
            <a:endParaRPr lang="en-US" altLang="zh-CN" sz="2000" b="1" dirty="0"/>
          </a:p>
          <a:p>
            <a:pPr marL="596706" lvl="2" indent="-239106">
              <a:buFont typeface="Arial" pitchFamily="34" charset="0"/>
              <a:buChar char="•"/>
            </a:pPr>
            <a:r>
              <a:rPr lang="zh-CN" altLang="en-US" sz="1800" dirty="0"/>
              <a:t>大多数向量数据库公司都建立在 </a:t>
            </a:r>
            <a:r>
              <a:rPr lang="en-US" altLang="zh-CN" sz="1800" dirty="0"/>
              <a:t>GitHub</a:t>
            </a:r>
            <a:r>
              <a:rPr lang="zh-CN" altLang="en-US" sz="1800" dirty="0"/>
              <a:t> 等开源上，然后将部署和基础设施云化（</a:t>
            </a:r>
            <a:r>
              <a:rPr lang="en-US" altLang="zh-CN" sz="1800" dirty="0"/>
              <a:t>SaaS</a:t>
            </a:r>
            <a:r>
              <a:rPr lang="zh-CN" altLang="en-US" sz="1800" dirty="0"/>
              <a:t>）。不过同时提供自行托管服务，缺点是需要额外人力和技能要求。</a:t>
            </a:r>
            <a:endParaRPr lang="zh-CN" altLang="en-US" dirty="0"/>
          </a:p>
        </p:txBody>
      </p:sp>
    </p:spTree>
    <p:extLst>
      <p:ext uri="{BB962C8B-B14F-4D97-AF65-F5344CB8AC3E}">
        <p14:creationId xmlns:p14="http://schemas.microsoft.com/office/powerpoint/2010/main" val="1499431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139824B-0872-7F4B-989D-4C985AEBCD74}"/>
              </a:ext>
            </a:extLst>
          </p:cNvPr>
          <p:cNvSpPr>
            <a:spLocks noGrp="1"/>
          </p:cNvSpPr>
          <p:nvPr>
            <p:ph sz="half" idx="1"/>
          </p:nvPr>
        </p:nvSpPr>
        <p:spPr/>
        <p:txBody>
          <a:bodyPr/>
          <a:lstStyle/>
          <a:p>
            <a:r>
              <a:rPr lang="en-US" altLang="zh-CN" dirty="0"/>
              <a:t>1.</a:t>
            </a:r>
            <a:r>
              <a:rPr lang="zh-CN" altLang="en-US" dirty="0"/>
              <a:t> 业界向量</a:t>
            </a:r>
            <a:br>
              <a:rPr lang="en-US" altLang="zh-CN" dirty="0"/>
            </a:br>
            <a:r>
              <a:rPr lang="zh-CN" altLang="en-US" dirty="0"/>
              <a:t>数据库比较</a:t>
            </a:r>
          </a:p>
        </p:txBody>
      </p:sp>
    </p:spTree>
    <p:extLst>
      <p:ext uri="{BB962C8B-B14F-4D97-AF65-F5344CB8AC3E}">
        <p14:creationId xmlns:p14="http://schemas.microsoft.com/office/powerpoint/2010/main" val="3328011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430BCE1-5A89-2445-B0D9-25900878B1C5}"/>
              </a:ext>
            </a:extLst>
          </p:cNvPr>
          <p:cNvSpPr>
            <a:spLocks noGrp="1"/>
          </p:cNvSpPr>
          <p:nvPr>
            <p:ph type="title"/>
          </p:nvPr>
        </p:nvSpPr>
        <p:spPr/>
        <p:txBody>
          <a:bodyPr/>
          <a:lstStyle/>
          <a:p>
            <a:r>
              <a:rPr lang="zh-CN" altLang="en-US" dirty="0"/>
              <a:t>向量数据库的评价指标</a:t>
            </a:r>
          </a:p>
        </p:txBody>
      </p:sp>
      <p:graphicFrame>
        <p:nvGraphicFramePr>
          <p:cNvPr id="7" name="内容占位符 6">
            <a:extLst>
              <a:ext uri="{FF2B5EF4-FFF2-40B4-BE49-F238E27FC236}">
                <a16:creationId xmlns:a16="http://schemas.microsoft.com/office/drawing/2014/main" id="{83FEDC30-16B0-2242-AEEA-1206458DB85E}"/>
              </a:ext>
            </a:extLst>
          </p:cNvPr>
          <p:cNvGraphicFramePr>
            <a:graphicFrameLocks noGrp="1"/>
          </p:cNvGraphicFramePr>
          <p:nvPr>
            <p:ph sz="half" idx="1"/>
            <p:extLst>
              <p:ext uri="{D42A27DB-BD31-4B8C-83A1-F6EECF244321}">
                <p14:modId xmlns:p14="http://schemas.microsoft.com/office/powerpoint/2010/main" val="2350686498"/>
              </p:ext>
            </p:extLst>
          </p:nvPr>
        </p:nvGraphicFramePr>
        <p:xfrm>
          <a:off x="623888" y="1360489"/>
          <a:ext cx="10963275" cy="4861636"/>
        </p:xfrm>
        <a:graphic>
          <a:graphicData uri="http://schemas.openxmlformats.org/drawingml/2006/table">
            <a:tbl>
              <a:tblPr firstRow="1" bandRow="1">
                <a:tableStyleId>{5940675A-B579-460E-94D1-54222C63F5DA}</a:tableStyleId>
              </a:tblPr>
              <a:tblGrid>
                <a:gridCol w="1919615">
                  <a:extLst>
                    <a:ext uri="{9D8B030D-6E8A-4147-A177-3AD203B41FA5}">
                      <a16:colId xmlns:a16="http://schemas.microsoft.com/office/drawing/2014/main" val="2866225207"/>
                    </a:ext>
                  </a:extLst>
                </a:gridCol>
                <a:gridCol w="2228194">
                  <a:extLst>
                    <a:ext uri="{9D8B030D-6E8A-4147-A177-3AD203B41FA5}">
                      <a16:colId xmlns:a16="http://schemas.microsoft.com/office/drawing/2014/main" val="3844897041"/>
                    </a:ext>
                  </a:extLst>
                </a:gridCol>
                <a:gridCol w="6815466">
                  <a:extLst>
                    <a:ext uri="{9D8B030D-6E8A-4147-A177-3AD203B41FA5}">
                      <a16:colId xmlns:a16="http://schemas.microsoft.com/office/drawing/2014/main" val="4246552120"/>
                    </a:ext>
                  </a:extLst>
                </a:gridCol>
              </a:tblGrid>
              <a:tr h="373972">
                <a:tc>
                  <a:txBody>
                    <a:bodyPr/>
                    <a:lstStyle/>
                    <a:p>
                      <a:pPr algn="ctr">
                        <a:lnSpc>
                          <a:spcPct val="100000"/>
                        </a:lnSpc>
                      </a:pPr>
                      <a:r>
                        <a:rPr lang="zh-CN" altLang="en-US" sz="1200" b="1" dirty="0">
                          <a:solidFill>
                            <a:schemeClr val="bg1"/>
                          </a:solidFill>
                        </a:rPr>
                        <a:t>指标分类</a:t>
                      </a:r>
                    </a:p>
                  </a:txBody>
                  <a:tcPr anchor="ctr">
                    <a:solidFill>
                      <a:srgbClr val="92D050"/>
                    </a:solidFill>
                  </a:tcPr>
                </a:tc>
                <a:tc>
                  <a:txBody>
                    <a:bodyPr/>
                    <a:lstStyle/>
                    <a:p>
                      <a:pPr algn="ctr">
                        <a:lnSpc>
                          <a:spcPct val="100000"/>
                        </a:lnSpc>
                      </a:pPr>
                      <a:r>
                        <a:rPr lang="zh-CN" altLang="en-US" sz="1200" b="1" dirty="0">
                          <a:solidFill>
                            <a:schemeClr val="bg1"/>
                          </a:solidFill>
                        </a:rPr>
                        <a:t>指标名称</a:t>
                      </a:r>
                    </a:p>
                  </a:txBody>
                  <a:tcPr anchor="ctr">
                    <a:solidFill>
                      <a:srgbClr val="92D050"/>
                    </a:solidFill>
                  </a:tcPr>
                </a:tc>
                <a:tc>
                  <a:txBody>
                    <a:bodyPr/>
                    <a:lstStyle/>
                    <a:p>
                      <a:pPr algn="ctr">
                        <a:lnSpc>
                          <a:spcPct val="100000"/>
                        </a:lnSpc>
                      </a:pPr>
                      <a:r>
                        <a:rPr lang="zh-CN" altLang="en-US" sz="1200" b="1" dirty="0">
                          <a:solidFill>
                            <a:schemeClr val="bg1"/>
                          </a:solidFill>
                        </a:rPr>
                        <a:t>描述</a:t>
                      </a:r>
                    </a:p>
                  </a:txBody>
                  <a:tcPr anchor="ctr">
                    <a:solidFill>
                      <a:srgbClr val="92D050"/>
                    </a:solidFill>
                  </a:tcPr>
                </a:tc>
                <a:extLst>
                  <a:ext uri="{0D108BD9-81ED-4DB2-BD59-A6C34878D82A}">
                    <a16:rowId xmlns:a16="http://schemas.microsoft.com/office/drawing/2014/main" val="685634602"/>
                  </a:ext>
                </a:extLst>
              </a:tr>
              <a:tr h="373972">
                <a:tc rowSpan="2">
                  <a:txBody>
                    <a:bodyPr/>
                    <a:lstStyle/>
                    <a:p>
                      <a:r>
                        <a:rPr lang="zh-CN" altLang="en-US" sz="1200" b="1" dirty="0"/>
                        <a:t>精确性</a:t>
                      </a:r>
                    </a:p>
                  </a:txBody>
                  <a:tcPr anchor="ctr"/>
                </a:tc>
                <a:tc>
                  <a:txBody>
                    <a:bodyPr/>
                    <a:lstStyle/>
                    <a:p>
                      <a:r>
                        <a:rPr lang="zh-CN" altLang="en-US" sz="1200" dirty="0"/>
                        <a:t>精确率</a:t>
                      </a:r>
                      <a:endParaRPr lang="zh-CN" altLang="en-US" sz="1200" b="0" dirty="0"/>
                    </a:p>
                  </a:txBody>
                  <a:tcPr anchor="ctr"/>
                </a:tc>
                <a:tc>
                  <a:txBody>
                    <a:bodyPr/>
                    <a:lstStyle/>
                    <a:p>
                      <a:endParaRPr lang="zh-CN" altLang="en-US" sz="1200" b="0" dirty="0"/>
                    </a:p>
                  </a:txBody>
                  <a:tcPr anchor="ctr"/>
                </a:tc>
                <a:extLst>
                  <a:ext uri="{0D108BD9-81ED-4DB2-BD59-A6C34878D82A}">
                    <a16:rowId xmlns:a16="http://schemas.microsoft.com/office/drawing/2014/main" val="1702263923"/>
                  </a:ext>
                </a:extLst>
              </a:tr>
              <a:tr h="373972">
                <a:tc vMerge="1">
                  <a:txBody>
                    <a:bodyPr/>
                    <a:lstStyle/>
                    <a:p>
                      <a:endParaRPr lang="zh-CN" altLang="en-US" sz="1200" b="1" dirty="0"/>
                    </a:p>
                  </a:txBody>
                  <a:tcPr anchor="ctr"/>
                </a:tc>
                <a:tc>
                  <a:txBody>
                    <a:bodyPr/>
                    <a:lstStyle/>
                    <a:p>
                      <a:r>
                        <a:rPr lang="zh-CN" altLang="en-US" sz="1200" dirty="0"/>
                        <a:t>召回率</a:t>
                      </a:r>
                      <a:endParaRPr lang="zh-CN" altLang="en-US" sz="1200" b="0" dirty="0"/>
                    </a:p>
                  </a:txBody>
                  <a:tcPr anchor="ctr"/>
                </a:tc>
                <a:tc>
                  <a:txBody>
                    <a:bodyPr/>
                    <a:lstStyle/>
                    <a:p>
                      <a:endParaRPr lang="zh-CN" altLang="en-US" sz="1200" b="0"/>
                    </a:p>
                  </a:txBody>
                  <a:tcPr anchor="ctr"/>
                </a:tc>
                <a:extLst>
                  <a:ext uri="{0D108BD9-81ED-4DB2-BD59-A6C34878D82A}">
                    <a16:rowId xmlns:a16="http://schemas.microsoft.com/office/drawing/2014/main" val="2226485094"/>
                  </a:ext>
                </a:extLst>
              </a:tr>
              <a:tr h="373972">
                <a:tc rowSpan="4">
                  <a:txBody>
                    <a:bodyPr/>
                    <a:lstStyle/>
                    <a:p>
                      <a:r>
                        <a:rPr lang="zh-CN" altLang="en-US" sz="1200" b="1" dirty="0"/>
                        <a:t>性能</a:t>
                      </a:r>
                    </a:p>
                  </a:txBody>
                  <a:tcPr anchor="ctr"/>
                </a:tc>
                <a:tc>
                  <a:txBody>
                    <a:bodyPr/>
                    <a:lstStyle/>
                    <a:p>
                      <a:r>
                        <a:rPr lang="zh-CN" altLang="en-US" sz="1200" dirty="0"/>
                        <a:t>查询相应时间</a:t>
                      </a:r>
                      <a:endParaRPr lang="zh-CN" altLang="en-US" sz="1200" b="0" dirty="0"/>
                    </a:p>
                  </a:txBody>
                  <a:tcPr anchor="ctr"/>
                </a:tc>
                <a:tc>
                  <a:txBody>
                    <a:bodyPr/>
                    <a:lstStyle/>
                    <a:p>
                      <a:endParaRPr lang="zh-CN" altLang="en-US" sz="1200" b="0" dirty="0"/>
                    </a:p>
                  </a:txBody>
                  <a:tcPr anchor="ctr"/>
                </a:tc>
                <a:extLst>
                  <a:ext uri="{0D108BD9-81ED-4DB2-BD59-A6C34878D82A}">
                    <a16:rowId xmlns:a16="http://schemas.microsoft.com/office/drawing/2014/main" val="3647375868"/>
                  </a:ext>
                </a:extLst>
              </a:tr>
              <a:tr h="373972">
                <a:tc vMerge="1">
                  <a:txBody>
                    <a:bodyPr/>
                    <a:lstStyle/>
                    <a:p>
                      <a:endParaRPr lang="zh-CN" altLang="en-US" sz="1200" b="1" dirty="0"/>
                    </a:p>
                  </a:txBody>
                  <a:tcPr anchor="ctr"/>
                </a:tc>
                <a:tc>
                  <a:txBody>
                    <a:bodyPr/>
                    <a:lstStyle/>
                    <a:p>
                      <a:r>
                        <a:rPr lang="zh-CN" altLang="en-US" sz="1200" dirty="0"/>
                        <a:t>构建索引时间</a:t>
                      </a:r>
                      <a:endParaRPr lang="zh-CN" altLang="en-US" sz="1200" b="0" dirty="0"/>
                    </a:p>
                  </a:txBody>
                  <a:tcPr anchor="ctr"/>
                </a:tc>
                <a:tc>
                  <a:txBody>
                    <a:bodyPr/>
                    <a:lstStyle/>
                    <a:p>
                      <a:endParaRPr lang="zh-CN" altLang="en-US" sz="1200" b="0" dirty="0"/>
                    </a:p>
                  </a:txBody>
                  <a:tcPr anchor="ctr"/>
                </a:tc>
                <a:extLst>
                  <a:ext uri="{0D108BD9-81ED-4DB2-BD59-A6C34878D82A}">
                    <a16:rowId xmlns:a16="http://schemas.microsoft.com/office/drawing/2014/main" val="4141671299"/>
                  </a:ext>
                </a:extLst>
              </a:tr>
              <a:tr h="373972">
                <a:tc vMerge="1">
                  <a:txBody>
                    <a:bodyPr/>
                    <a:lstStyle/>
                    <a:p>
                      <a:endParaRPr lang="zh-CN" altLang="en-US" sz="1200" b="1" dirty="0"/>
                    </a:p>
                  </a:txBody>
                  <a:tcPr anchor="ctr"/>
                </a:tc>
                <a:tc>
                  <a:txBody>
                    <a:bodyPr/>
                    <a:lstStyle/>
                    <a:p>
                      <a:r>
                        <a:rPr lang="zh-CN" altLang="en-US" sz="1200" dirty="0"/>
                        <a:t>每秒平均吞吐 </a:t>
                      </a:r>
                      <a:r>
                        <a:rPr lang="en-US" altLang="zh-CN" sz="1200" dirty="0"/>
                        <a:t>QPS</a:t>
                      </a:r>
                      <a:endParaRPr lang="zh-CN" altLang="en-US" sz="1200" b="0" dirty="0"/>
                    </a:p>
                  </a:txBody>
                  <a:tcPr anchor="ctr"/>
                </a:tc>
                <a:tc>
                  <a:txBody>
                    <a:bodyPr/>
                    <a:lstStyle/>
                    <a:p>
                      <a:endParaRPr lang="zh-CN" altLang="en-US" sz="1200" b="0"/>
                    </a:p>
                  </a:txBody>
                  <a:tcPr anchor="ctr"/>
                </a:tc>
                <a:extLst>
                  <a:ext uri="{0D108BD9-81ED-4DB2-BD59-A6C34878D82A}">
                    <a16:rowId xmlns:a16="http://schemas.microsoft.com/office/drawing/2014/main" val="3204592078"/>
                  </a:ext>
                </a:extLst>
              </a:tr>
              <a:tr h="373972">
                <a:tc vMerge="1">
                  <a:txBody>
                    <a:bodyPr/>
                    <a:lstStyle/>
                    <a:p>
                      <a:endParaRPr lang="zh-CN" altLang="en-US" sz="1200" b="1" dirty="0"/>
                    </a:p>
                  </a:txBody>
                  <a:tcPr anchor="ctr"/>
                </a:tc>
                <a:tc>
                  <a:txBody>
                    <a:bodyPr/>
                    <a:lstStyle/>
                    <a:p>
                      <a:r>
                        <a:rPr lang="zh-CN" altLang="en-US" sz="1200" dirty="0"/>
                        <a:t>平均响应延迟</a:t>
                      </a:r>
                      <a:endParaRPr lang="zh-CN" altLang="en-US" sz="1200" b="0" dirty="0"/>
                    </a:p>
                  </a:txBody>
                  <a:tcPr anchor="ctr"/>
                </a:tc>
                <a:tc>
                  <a:txBody>
                    <a:bodyPr/>
                    <a:lstStyle/>
                    <a:p>
                      <a:endParaRPr lang="zh-CN" altLang="en-US" sz="1200" b="0" dirty="0"/>
                    </a:p>
                  </a:txBody>
                  <a:tcPr anchor="ctr"/>
                </a:tc>
                <a:extLst>
                  <a:ext uri="{0D108BD9-81ED-4DB2-BD59-A6C34878D82A}">
                    <a16:rowId xmlns:a16="http://schemas.microsoft.com/office/drawing/2014/main" val="24046963"/>
                  </a:ext>
                </a:extLst>
              </a:tr>
              <a:tr h="373972">
                <a:tc rowSpan="4">
                  <a:txBody>
                    <a:bodyPr/>
                    <a:lstStyle/>
                    <a:p>
                      <a:r>
                        <a:rPr lang="zh-CN" altLang="en-US" sz="1200" b="1" dirty="0"/>
                        <a:t>空间</a:t>
                      </a:r>
                    </a:p>
                  </a:txBody>
                  <a:tcPr anchor="ctr"/>
                </a:tc>
                <a:tc>
                  <a:txBody>
                    <a:bodyPr/>
                    <a:lstStyle/>
                    <a:p>
                      <a:r>
                        <a:rPr lang="zh-CN" altLang="en-US" sz="1200" dirty="0"/>
                        <a:t>存储占用</a:t>
                      </a:r>
                      <a:endParaRPr lang="zh-CN" altLang="en-US" sz="1200" b="0" dirty="0"/>
                    </a:p>
                  </a:txBody>
                  <a:tcPr anchor="ctr"/>
                </a:tc>
                <a:tc>
                  <a:txBody>
                    <a:bodyPr/>
                    <a:lstStyle/>
                    <a:p>
                      <a:endParaRPr lang="zh-CN" altLang="en-US" sz="1200" b="0" dirty="0"/>
                    </a:p>
                  </a:txBody>
                  <a:tcPr anchor="ctr"/>
                </a:tc>
                <a:extLst>
                  <a:ext uri="{0D108BD9-81ED-4DB2-BD59-A6C34878D82A}">
                    <a16:rowId xmlns:a16="http://schemas.microsoft.com/office/drawing/2014/main" val="2267310474"/>
                  </a:ext>
                </a:extLst>
              </a:tr>
              <a:tr h="373972">
                <a:tc vMerge="1">
                  <a:txBody>
                    <a:bodyPr/>
                    <a:lstStyle/>
                    <a:p>
                      <a:endParaRPr lang="zh-CN" altLang="en-US" sz="1200" b="1" dirty="0"/>
                    </a:p>
                  </a:txBody>
                  <a:tcPr anchor="ctr"/>
                </a:tc>
                <a:tc>
                  <a:txBody>
                    <a:bodyPr/>
                    <a:lstStyle/>
                    <a:p>
                      <a:r>
                        <a:rPr lang="zh-CN" altLang="en-US" sz="1200" dirty="0"/>
                        <a:t>检索容量</a:t>
                      </a:r>
                      <a:endParaRPr lang="zh-CN" altLang="en-US" sz="1200" b="0" dirty="0"/>
                    </a:p>
                  </a:txBody>
                  <a:tcPr anchor="ctr"/>
                </a:tc>
                <a:tc>
                  <a:txBody>
                    <a:bodyPr/>
                    <a:lstStyle/>
                    <a:p>
                      <a:endParaRPr lang="zh-CN" altLang="en-US" sz="1200" b="0" dirty="0"/>
                    </a:p>
                  </a:txBody>
                  <a:tcPr anchor="ctr"/>
                </a:tc>
                <a:extLst>
                  <a:ext uri="{0D108BD9-81ED-4DB2-BD59-A6C34878D82A}">
                    <a16:rowId xmlns:a16="http://schemas.microsoft.com/office/drawing/2014/main" val="2440989950"/>
                  </a:ext>
                </a:extLst>
              </a:tr>
              <a:tr h="373972">
                <a:tc vMerge="1">
                  <a:txBody>
                    <a:bodyPr/>
                    <a:lstStyle/>
                    <a:p>
                      <a:endParaRPr lang="zh-CN" altLang="en-US" sz="1200" b="1" dirty="0"/>
                    </a:p>
                  </a:txBody>
                  <a:tcPr anchor="ctr"/>
                </a:tc>
                <a:tc>
                  <a:txBody>
                    <a:bodyPr/>
                    <a:lstStyle/>
                    <a:p>
                      <a:r>
                        <a:rPr lang="zh-CN" altLang="en-US" sz="1200" dirty="0"/>
                        <a:t>向量维度</a:t>
                      </a:r>
                      <a:endParaRPr lang="zh-CN" altLang="en-US" sz="1200" b="0" dirty="0"/>
                    </a:p>
                  </a:txBody>
                  <a:tcPr anchor="ctr"/>
                </a:tc>
                <a:tc>
                  <a:txBody>
                    <a:bodyPr/>
                    <a:lstStyle/>
                    <a:p>
                      <a:endParaRPr lang="zh-CN" altLang="en-US" sz="1200" b="0" dirty="0"/>
                    </a:p>
                  </a:txBody>
                  <a:tcPr anchor="ctr"/>
                </a:tc>
                <a:extLst>
                  <a:ext uri="{0D108BD9-81ED-4DB2-BD59-A6C34878D82A}">
                    <a16:rowId xmlns:a16="http://schemas.microsoft.com/office/drawing/2014/main" val="2304792015"/>
                  </a:ext>
                </a:extLst>
              </a:tr>
              <a:tr h="373972">
                <a:tc vMerge="1">
                  <a:txBody>
                    <a:bodyPr/>
                    <a:lstStyle/>
                    <a:p>
                      <a:endParaRPr lang="zh-CN" altLang="en-US" sz="1200" b="1" dirty="0"/>
                    </a:p>
                  </a:txBody>
                  <a:tcPr anchor="ctr"/>
                </a:tc>
                <a:tc>
                  <a:txBody>
                    <a:bodyPr/>
                    <a:lstStyle/>
                    <a:p>
                      <a:r>
                        <a:rPr lang="zh-CN" altLang="en-US" sz="1200" dirty="0"/>
                        <a:t>稀疏与稠密</a:t>
                      </a:r>
                      <a:endParaRPr lang="zh-CN" altLang="en-US" sz="1200" b="0" dirty="0"/>
                    </a:p>
                  </a:txBody>
                  <a:tcPr anchor="ctr"/>
                </a:tc>
                <a:tc>
                  <a:txBody>
                    <a:bodyPr/>
                    <a:lstStyle/>
                    <a:p>
                      <a:endParaRPr lang="zh-CN" altLang="en-US" sz="1200" b="0" dirty="0"/>
                    </a:p>
                  </a:txBody>
                  <a:tcPr anchor="ctr"/>
                </a:tc>
                <a:extLst>
                  <a:ext uri="{0D108BD9-81ED-4DB2-BD59-A6C34878D82A}">
                    <a16:rowId xmlns:a16="http://schemas.microsoft.com/office/drawing/2014/main" val="534975759"/>
                  </a:ext>
                </a:extLst>
              </a:tr>
              <a:tr h="373972">
                <a:tc rowSpan="2">
                  <a:txBody>
                    <a:bodyPr/>
                    <a:lstStyle/>
                    <a:p>
                      <a:r>
                        <a:rPr lang="zh-CN" altLang="en-US" sz="1200" b="1" dirty="0"/>
                        <a:t>检索性</a:t>
                      </a:r>
                    </a:p>
                  </a:txBody>
                  <a:tcPr anchor="ctr"/>
                </a:tc>
                <a:tc>
                  <a:txBody>
                    <a:bodyPr/>
                    <a:lstStyle/>
                    <a:p>
                      <a:r>
                        <a:rPr lang="zh-CN" altLang="en-US" sz="1200" b="0" dirty="0"/>
                        <a:t>关键字搜索</a:t>
                      </a:r>
                    </a:p>
                  </a:txBody>
                  <a:tcPr anchor="ctr"/>
                </a:tc>
                <a:tc>
                  <a:txBody>
                    <a:bodyPr/>
                    <a:lstStyle/>
                    <a:p>
                      <a:endParaRPr lang="zh-CN" altLang="en-US" sz="1200" b="0" dirty="0"/>
                    </a:p>
                  </a:txBody>
                  <a:tcPr anchor="ctr"/>
                </a:tc>
                <a:extLst>
                  <a:ext uri="{0D108BD9-81ED-4DB2-BD59-A6C34878D82A}">
                    <a16:rowId xmlns:a16="http://schemas.microsoft.com/office/drawing/2014/main" val="1062017414"/>
                  </a:ext>
                </a:extLst>
              </a:tr>
              <a:tr h="373972">
                <a:tc vMerge="1">
                  <a:txBody>
                    <a:bodyPr/>
                    <a:lstStyle/>
                    <a:p>
                      <a:endParaRPr lang="zh-CN" altLang="en-US" sz="1200" b="1" dirty="0"/>
                    </a:p>
                  </a:txBody>
                  <a:tcPr anchor="ctr"/>
                </a:tc>
                <a:tc>
                  <a:txBody>
                    <a:bodyPr/>
                    <a:lstStyle/>
                    <a:p>
                      <a:r>
                        <a:rPr lang="zh-CN" altLang="en-US" sz="1200" b="0" dirty="0"/>
                        <a:t>相似向量搜索</a:t>
                      </a:r>
                    </a:p>
                  </a:txBody>
                  <a:tcPr anchor="ctr"/>
                </a:tc>
                <a:tc>
                  <a:txBody>
                    <a:bodyPr/>
                    <a:lstStyle/>
                    <a:p>
                      <a:endParaRPr lang="zh-CN" altLang="en-US" sz="1200" b="0" dirty="0"/>
                    </a:p>
                  </a:txBody>
                  <a:tcPr anchor="ctr"/>
                </a:tc>
                <a:extLst>
                  <a:ext uri="{0D108BD9-81ED-4DB2-BD59-A6C34878D82A}">
                    <a16:rowId xmlns:a16="http://schemas.microsoft.com/office/drawing/2014/main" val="1909692052"/>
                  </a:ext>
                </a:extLst>
              </a:tr>
            </a:tbl>
          </a:graphicData>
        </a:graphic>
      </p:graphicFrame>
    </p:spTree>
    <p:extLst>
      <p:ext uri="{BB962C8B-B14F-4D97-AF65-F5344CB8AC3E}">
        <p14:creationId xmlns:p14="http://schemas.microsoft.com/office/powerpoint/2010/main" val="1860666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4A5155-385F-4B4E-8733-8B268BD9ED13}"/>
              </a:ext>
            </a:extLst>
          </p:cNvPr>
          <p:cNvSpPr>
            <a:spLocks noGrp="1"/>
          </p:cNvSpPr>
          <p:nvPr>
            <p:ph type="title"/>
          </p:nvPr>
        </p:nvSpPr>
        <p:spPr/>
        <p:txBody>
          <a:bodyPr/>
          <a:lstStyle/>
          <a:p>
            <a:r>
              <a:rPr lang="zh-CN" altLang="en-US" dirty="0"/>
              <a:t>本地部署与云托管</a:t>
            </a:r>
          </a:p>
        </p:txBody>
      </p:sp>
      <p:sp>
        <p:nvSpPr>
          <p:cNvPr id="3" name="内容占位符 2">
            <a:extLst>
              <a:ext uri="{FF2B5EF4-FFF2-40B4-BE49-F238E27FC236}">
                <a16:creationId xmlns:a16="http://schemas.microsoft.com/office/drawing/2014/main" id="{1B845BAE-D956-2940-A1F3-1E331FE2806E}"/>
              </a:ext>
            </a:extLst>
          </p:cNvPr>
          <p:cNvSpPr>
            <a:spLocks noGrp="1"/>
          </p:cNvSpPr>
          <p:nvPr>
            <p:ph sz="half" idx="1"/>
          </p:nvPr>
        </p:nvSpPr>
        <p:spPr>
          <a:xfrm>
            <a:off x="623636" y="1360170"/>
            <a:ext cx="3399934" cy="4994910"/>
          </a:xfrm>
        </p:spPr>
        <p:txBody>
          <a:bodyPr/>
          <a:lstStyle/>
          <a:p>
            <a:r>
              <a:rPr lang="zh-CN" altLang="en-US" dirty="0"/>
              <a:t>数据增长速度是否足够快，以至于需要上云？</a:t>
            </a:r>
            <a:endParaRPr lang="en-US" altLang="zh-CN" dirty="0"/>
          </a:p>
          <a:p>
            <a:r>
              <a:rPr lang="zh-CN" altLang="en-US" dirty="0"/>
              <a:t>是否有足够数据基础设施人才来支持本地托管？</a:t>
            </a:r>
          </a:p>
          <a:p>
            <a:r>
              <a:rPr lang="zh-CN" altLang="en-US" dirty="0"/>
              <a:t>数据集是否足够敏感，需要本地保留？</a:t>
            </a:r>
            <a:endParaRPr lang="en-US" altLang="zh-CN" dirty="0"/>
          </a:p>
          <a:p>
            <a:endParaRPr lang="zh-CN" altLang="en-US" dirty="0"/>
          </a:p>
          <a:p>
            <a:r>
              <a:rPr lang="zh-CN" altLang="en-US" b="1" dirty="0"/>
              <a:t>哪种方式更加适合企业自身的发展？</a:t>
            </a:r>
          </a:p>
          <a:p>
            <a:endParaRPr lang="zh-CN" altLang="en-US" dirty="0"/>
          </a:p>
        </p:txBody>
      </p:sp>
      <p:pic>
        <p:nvPicPr>
          <p:cNvPr id="4" name="图片 3">
            <a:extLst>
              <a:ext uri="{FF2B5EF4-FFF2-40B4-BE49-F238E27FC236}">
                <a16:creationId xmlns:a16="http://schemas.microsoft.com/office/drawing/2014/main" id="{DA5AC0AF-5D33-3B48-8485-C2F758616307}"/>
              </a:ext>
            </a:extLst>
          </p:cNvPr>
          <p:cNvPicPr>
            <a:picLocks noChangeAspect="1"/>
          </p:cNvPicPr>
          <p:nvPr/>
        </p:nvPicPr>
        <p:blipFill>
          <a:blip r:embed="rId2"/>
          <a:stretch>
            <a:fillRect/>
          </a:stretch>
        </p:blipFill>
        <p:spPr>
          <a:xfrm>
            <a:off x="4023570" y="1393071"/>
            <a:ext cx="7421809" cy="4962009"/>
          </a:xfrm>
          <a:prstGeom prst="rect">
            <a:avLst/>
          </a:prstGeom>
        </p:spPr>
      </p:pic>
    </p:spTree>
    <p:extLst>
      <p:ext uri="{BB962C8B-B14F-4D97-AF65-F5344CB8AC3E}">
        <p14:creationId xmlns:p14="http://schemas.microsoft.com/office/powerpoint/2010/main" val="219366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29876</TotalTime>
  <Words>2030</Words>
  <Application>Microsoft Macintosh PowerPoint</Application>
  <PresentationFormat>自定义</PresentationFormat>
  <Paragraphs>166</Paragraphs>
  <Slides>20</Slides>
  <Notes>1</Notes>
  <HiddenSlides>0</HiddenSlides>
  <MMClips>0</MMClips>
  <ScaleCrop>false</ScaleCrop>
  <HeadingPairs>
    <vt:vector size="6" baseType="variant">
      <vt:variant>
        <vt:lpstr>已用的字体</vt:lpstr>
      </vt:variant>
      <vt:variant>
        <vt:i4>8</vt:i4>
      </vt:variant>
      <vt:variant>
        <vt:lpstr>主题</vt:lpstr>
      </vt:variant>
      <vt:variant>
        <vt:i4>7</vt:i4>
      </vt:variant>
      <vt:variant>
        <vt:lpstr>幻灯片标题</vt:lpstr>
      </vt:variant>
      <vt:variant>
        <vt:i4>20</vt:i4>
      </vt:variant>
    </vt:vector>
  </HeadingPairs>
  <TitlesOfParts>
    <vt:vector size="35" baseType="lpstr">
      <vt:lpstr>Microsoft YaHei</vt:lpstr>
      <vt:lpstr>Microsoft YaHei</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大模型系列 – 数据处理之向量数据库</vt:lpstr>
      <vt:lpstr>DB-Engines Ranking of Vector DBMS</vt:lpstr>
      <vt:lpstr> DB-Engines Ranking of Vector DBMS</vt:lpstr>
      <vt:lpstr>应该如何选择？</vt:lpstr>
      <vt:lpstr>PowerPoint 演示文稿</vt:lpstr>
      <vt:lpstr>向量数据库的评价指标</vt:lpstr>
      <vt:lpstr>本地部署与云托管</vt:lpstr>
      <vt:lpstr>开源与商业化产品</vt:lpstr>
      <vt:lpstr>性能指标项</vt:lpstr>
      <vt:lpstr>PowerPoint 演示文稿</vt:lpstr>
      <vt:lpstr>PowerPoint 演示文稿</vt:lpstr>
      <vt:lpstr>PowerPoint 演示文稿</vt:lpstr>
      <vt:lpstr>PowerPoint 演示文稿</vt:lpstr>
      <vt:lpstr>技术趋势</vt:lpstr>
      <vt:lpstr>PowerPoint 演示文稿</vt:lpstr>
      <vt:lpstr>Reference 引用&amp;参考</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9782</cp:revision>
  <cp:lastPrinted>2023-09-08T09:14:01Z</cp:lastPrinted>
  <dcterms:created xsi:type="dcterms:W3CDTF">2020-08-28T08:44:19Z</dcterms:created>
  <dcterms:modified xsi:type="dcterms:W3CDTF">2024-02-02T16:04:30Z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